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Lst>
  <p:sldSz cy="5143500" cx="9144000"/>
  <p:notesSz cx="6858000" cy="9144000"/>
  <p:embeddedFontLst>
    <p:embeddedFont>
      <p:font typeface="Helvetica Neue"/>
      <p:regular r:id="rId76"/>
      <p:bold r:id="rId77"/>
      <p:italic r:id="rId78"/>
      <p:boldItalic r:id="rId79"/>
    </p:embeddedFont>
    <p:embeddedFont>
      <p:font typeface="Helvetica Neue Light"/>
      <p:regular r:id="rId80"/>
      <p:bold r:id="rId81"/>
      <p:italic r:id="rId82"/>
      <p:boldItalic r:id="rId83"/>
    </p:embeddedFont>
    <p:embeddedFont>
      <p:font typeface="DM Sans"/>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DMSans-regular.fntdata"/><Relationship Id="rId83" Type="http://schemas.openxmlformats.org/officeDocument/2006/relationships/font" Target="fonts/HelveticaNeueLight-boldItalic.fntdata"/><Relationship Id="rId42" Type="http://schemas.openxmlformats.org/officeDocument/2006/relationships/slide" Target="slides/slide37.xml"/><Relationship Id="rId86" Type="http://schemas.openxmlformats.org/officeDocument/2006/relationships/font" Target="fonts/DMSans-italic.fntdata"/><Relationship Id="rId41" Type="http://schemas.openxmlformats.org/officeDocument/2006/relationships/slide" Target="slides/slide36.xml"/><Relationship Id="rId85" Type="http://schemas.openxmlformats.org/officeDocument/2006/relationships/font" Target="fonts/DMSans-bold.fntdata"/><Relationship Id="rId44" Type="http://schemas.openxmlformats.org/officeDocument/2006/relationships/slide" Target="slides/slide39.xml"/><Relationship Id="rId43" Type="http://schemas.openxmlformats.org/officeDocument/2006/relationships/slide" Target="slides/slide38.xml"/><Relationship Id="rId87" Type="http://schemas.openxmlformats.org/officeDocument/2006/relationships/font" Target="fonts/DMSans-boldItalic.fntdata"/><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HelveticaNeueLight-regular.fntdata"/><Relationship Id="rId82" Type="http://schemas.openxmlformats.org/officeDocument/2006/relationships/font" Target="fonts/HelveticaNeueLight-italic.fntdata"/><Relationship Id="rId81" Type="http://schemas.openxmlformats.org/officeDocument/2006/relationships/font" Target="fonts/HelveticaNeueLight-bold.fntdata"/><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font" Target="fonts/HelveticaNeue-bold.fntdata"/><Relationship Id="rId32" Type="http://schemas.openxmlformats.org/officeDocument/2006/relationships/slide" Target="slides/slide27.xml"/><Relationship Id="rId76" Type="http://schemas.openxmlformats.org/officeDocument/2006/relationships/font" Target="fonts/HelveticaNeue-regular.fntdata"/><Relationship Id="rId35" Type="http://schemas.openxmlformats.org/officeDocument/2006/relationships/slide" Target="slides/slide30.xml"/><Relationship Id="rId79" Type="http://schemas.openxmlformats.org/officeDocument/2006/relationships/font" Target="fonts/HelveticaNeue-boldItalic.fntdata"/><Relationship Id="rId34" Type="http://schemas.openxmlformats.org/officeDocument/2006/relationships/slide" Target="slides/slide29.xml"/><Relationship Id="rId78" Type="http://schemas.openxmlformats.org/officeDocument/2006/relationships/font" Target="fonts/HelveticaNeue-italic.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entropet.com"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entropet.com" TargetMode="Externa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d1fbb323c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d1fbb323c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1fbb321b4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1fbb321b4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d1fbb321b4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d1fbb321b4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d1fbb321b4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d1fbb321b4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highlight>
                  <a:srgbClr val="E0FF00"/>
                </a:highlight>
              </a:rPr>
              <a:t>Explicar que esto lo veremos despues del break.</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d1fbb321b4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d1fbb321b4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d1fbb321b4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d1fbb321b4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highlight>
                  <a:srgbClr val="E0FF00"/>
                </a:highlight>
              </a:rPr>
              <a:t>Explicar que esto lo veremos despues del break.</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d1fbb321b4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d1fbb321b4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highlight>
                  <a:srgbClr val="E0FF00"/>
                </a:highlight>
              </a:rPr>
              <a:t>Explicar que esto lo veremos despues del break.</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d1fbb321b4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d1fbb321b4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highlight>
                  <a:srgbClr val="E0FF00"/>
                </a:highlight>
              </a:rPr>
              <a:t>Explicar que esto lo veremos despues del break.</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1fbb321b4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d1fbb321b4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highlight>
                  <a:srgbClr val="E0FF00"/>
                </a:highlight>
              </a:rPr>
              <a:t>Hacer referencia a pruebas de objetos grandes que fueron previamente ensamblados, desde electrodomesticos hasta autos.</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d1fbb321b4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d1fbb321b4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highlight>
                  <a:srgbClr val="E0FF00"/>
                </a:highlight>
              </a:rPr>
              <a:t>Hacer referencia a pruebas de objetos grandes que fueron previamente ensamblados, desde electrodomesticos hasta autos.</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d1fbb321b4_0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d1fbb321b4_0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d1fbb323c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d1fbb323c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d1fbb321b4_0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d1fbb321b4_0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highlight>
                  <a:srgbClr val="E0FF00"/>
                </a:highlight>
              </a:rPr>
              <a:t>Hacer referencia a pruebas de objetos grandes que fueron previamente ensamblados, desde electrodomesticos hasta autos.</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d1fbb321b4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d1fbb321b4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d1fbb321b4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d1fbb321b4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d1fbb321b4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d1fbb321b4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d1fbb321b4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d1fbb321b4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d1fbb321b4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d1fbb321b4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1fbb321b4_0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1fbb321b4_0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highlight>
                  <a:srgbClr val="DEFC52"/>
                </a:highlight>
                <a:latin typeface="DM Sans"/>
                <a:ea typeface="DM Sans"/>
                <a:cs typeface="DM Sans"/>
                <a:sym typeface="DM Sans"/>
              </a:rPr>
              <a:t>Si hay tiempo se puede mostrar el ejemplo de plan de pruebas o mencionarles a los alumnos que pueden revisarlo luego de finalizada la clase </a:t>
            </a:r>
            <a:endParaRPr>
              <a:highlight>
                <a:srgbClr val="DEFC52"/>
              </a:highlight>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d1fbb321b4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d1fbb321b4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d1fbb321b4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d1fbb321b4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d1fbb321b4_0_3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d1fbb321b4_0_3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d1fbb323cc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d1fbb323cc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d1fbb321b4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d1fbb321b4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d1fbb321b4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d1fbb321b4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1fbb321b4_0_4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1fbb321b4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d1fbb321b4_0_4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d1fbb321b4_0_4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d1fbb321b4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d1fbb321b4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d1fbb321b4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d1fbb321b4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GB">
                <a:solidFill>
                  <a:schemeClr val="dk1"/>
                </a:solidFill>
                <a:latin typeface="DM Sans"/>
                <a:ea typeface="DM Sans"/>
                <a:cs typeface="DM Sans"/>
                <a:sym typeface="DM Sans"/>
              </a:rPr>
              <a:t>Opcional</a:t>
            </a:r>
            <a:endParaRPr>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highlight>
                  <a:srgbClr val="DEFC52"/>
                </a:highlight>
                <a:latin typeface="DM Sans"/>
                <a:ea typeface="DM Sans"/>
                <a:cs typeface="DM Sans"/>
                <a:sym typeface="DM Sans"/>
              </a:rPr>
              <a:t>Se pueden basar en el ejemplo de la slide 26</a:t>
            </a:r>
            <a:endParaRPr>
              <a:solidFill>
                <a:schemeClr val="dk1"/>
              </a:solidFill>
              <a:highlight>
                <a:srgbClr val="DEFC52"/>
              </a:highlight>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d1fbb321b4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d1fbb321b4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d1fbb321b4_0_6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d1fbb321b4_0_6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d1fbb321b4_0_6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d1fbb321b4_0_6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d1fbb321b4_0_6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d1fbb321b4_0_6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d1fbb321b4_0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d1fbb321b4_0_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d1fbb321b4_0_6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d1fbb321b4_0_6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d1fbb321b4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d1fbb321b4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d1fbb321b4_0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d1fbb321b4_0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d1fbb321b4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d1fbb321b4_0_6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d1fbb321b4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d1fbb321b4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d1fbb321b4_0_6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d1fbb321b4_0_6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d1fbb321b4_0_7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d1fbb321b4_0_7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d1fbb321b4_0_7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d1fbb321b4_0_7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d1fbb321b4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d1fbb321b4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d1fbb323cc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d1fbb323cc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d1fbb321b4_0_7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d1fbb321b4_0_7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d1fbb321b4_0_7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d1fbb321b4_0_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d1fbb321b4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d1fbb321b4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sz="1400">
                <a:solidFill>
                  <a:schemeClr val="dk1"/>
                </a:solidFill>
                <a:highlight>
                  <a:srgbClr val="E0FF00"/>
                </a:highlight>
                <a:latin typeface="Helvetica Neue"/>
                <a:ea typeface="Helvetica Neue"/>
                <a:cs typeface="Helvetica Neue"/>
                <a:sym typeface="Helvetica Neue"/>
              </a:rPr>
              <a:t>La pagina a ser usada sera: </a:t>
            </a:r>
            <a:r>
              <a:rPr lang="en-GB" sz="1500" u="sng">
                <a:solidFill>
                  <a:srgbClr val="0097A7"/>
                </a:solidFill>
                <a:highlight>
                  <a:schemeClr val="lt1"/>
                </a:highlight>
                <a:latin typeface="Helvetica Neue"/>
                <a:ea typeface="Helvetica Neue"/>
                <a:cs typeface="Helvetica Neue"/>
                <a:sym typeface="Helvetica Neue"/>
                <a:hlinkClick r:id="rId2">
                  <a:extLst>
                    <a:ext uri="{A12FA001-AC4F-418D-AE19-62706E023703}">
                      <ahyp:hlinkClr val="tx"/>
                    </a:ext>
                  </a:extLst>
                </a:hlinkClick>
              </a:rPr>
              <a:t>https://centropet.com</a:t>
            </a:r>
            <a:endParaRPr b="1" sz="1400">
              <a:solidFill>
                <a:schemeClr val="dk1"/>
              </a:solidFill>
              <a:highlight>
                <a:srgbClr val="E0FF00"/>
              </a:highlight>
              <a:latin typeface="Helvetica Neue"/>
              <a:ea typeface="Helvetica Neue"/>
              <a:cs typeface="Helvetica Neue"/>
              <a:sym typeface="Helvetica Neue"/>
            </a:endParaRPr>
          </a:p>
          <a:p>
            <a:pPr indent="0" lvl="0" marL="0" rtl="0" algn="l">
              <a:spcBef>
                <a:spcPts val="0"/>
              </a:spcBef>
              <a:spcAft>
                <a:spcPts val="0"/>
              </a:spcAft>
              <a:buClr>
                <a:schemeClr val="dk1"/>
              </a:buClr>
              <a:buSzPts val="1100"/>
              <a:buFont typeface="Arial"/>
              <a:buNone/>
            </a:pPr>
            <a:r>
              <a:rPr b="1" lang="en-GB" sz="1400">
                <a:solidFill>
                  <a:schemeClr val="dk1"/>
                </a:solidFill>
                <a:highlight>
                  <a:srgbClr val="E0FF00"/>
                </a:highlight>
                <a:latin typeface="Helvetica Neue"/>
                <a:ea typeface="Helvetica Neue"/>
                <a:cs typeface="Helvetica Neue"/>
                <a:sym typeface="Helvetica Neue"/>
              </a:rPr>
              <a:t>El template está disponible en la carpeta de la clase 7</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d1fbb321b4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d1fbb321b4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chemeClr val="dk1"/>
                </a:solidFill>
                <a:highlight>
                  <a:srgbClr val="E0FF00"/>
                </a:highlight>
                <a:latin typeface="Helvetica Neue"/>
                <a:ea typeface="Helvetica Neue"/>
                <a:cs typeface="Helvetica Neue"/>
                <a:sym typeface="Helvetica Neue"/>
              </a:rPr>
              <a:t>La pagina a ser usada sera: </a:t>
            </a:r>
            <a:r>
              <a:rPr lang="en-GB" sz="1500" u="sng">
                <a:solidFill>
                  <a:srgbClr val="0097A7"/>
                </a:solidFill>
                <a:highlight>
                  <a:schemeClr val="lt1"/>
                </a:highlight>
                <a:latin typeface="Helvetica Neue"/>
                <a:ea typeface="Helvetica Neue"/>
                <a:cs typeface="Helvetica Neue"/>
                <a:sym typeface="Helvetica Neue"/>
                <a:hlinkClick r:id="rId2">
                  <a:extLst>
                    <a:ext uri="{A12FA001-AC4F-418D-AE19-62706E023703}">
                      <ahyp:hlinkClr val="tx"/>
                    </a:ext>
                  </a:extLst>
                </a:hlinkClick>
              </a:rPr>
              <a:t>https://centropet.com</a:t>
            </a:r>
            <a:endParaRPr b="1" sz="1400">
              <a:solidFill>
                <a:schemeClr val="dk1"/>
              </a:solidFill>
              <a:highlight>
                <a:srgbClr val="E0FF00"/>
              </a:highlight>
              <a:latin typeface="Helvetica Neue"/>
              <a:ea typeface="Helvetica Neue"/>
              <a:cs typeface="Helvetica Neue"/>
              <a:sym typeface="Helvetica Neue"/>
            </a:endParaRPr>
          </a:p>
          <a:p>
            <a:pPr indent="0" lvl="0" marL="0" rtl="0" algn="l">
              <a:spcBef>
                <a:spcPts val="0"/>
              </a:spcBef>
              <a:spcAft>
                <a:spcPts val="0"/>
              </a:spcAft>
              <a:buNone/>
            </a:pPr>
            <a:r>
              <a:rPr b="1" lang="en-GB" sz="1400">
                <a:solidFill>
                  <a:schemeClr val="dk1"/>
                </a:solidFill>
                <a:highlight>
                  <a:srgbClr val="E0FF00"/>
                </a:highlight>
                <a:latin typeface="Helvetica Neue"/>
                <a:ea typeface="Helvetica Neue"/>
                <a:cs typeface="Helvetica Neue"/>
                <a:sym typeface="Helvetica Neue"/>
              </a:rPr>
              <a:t>El template está disponible en la carpeta de la clase 7</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d1fbb321b4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d1fbb321b4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d1fbb321b4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d1fbb321b4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200">
                <a:solidFill>
                  <a:schemeClr val="dk1"/>
                </a:solidFill>
                <a:highlight>
                  <a:srgbClr val="EA90FF"/>
                </a:highlight>
                <a:latin typeface="Helvetica Neue Light"/>
                <a:ea typeface="Helvetica Neue Light"/>
                <a:cs typeface="Helvetica Neue Light"/>
                <a:sym typeface="Helvetica Neue Light"/>
              </a:rPr>
              <a:t>Explicar que el template es el propuesto por la comision. Existen muchos formatos de template pero los campos principales o mas importantes son los desarrollados en este slider.</a:t>
            </a:r>
            <a:endParaRPr sz="1200">
              <a:solidFill>
                <a:schemeClr val="dk1"/>
              </a:solidFill>
              <a:highlight>
                <a:srgbClr val="EA90FF"/>
              </a:highlight>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d1fbb321b4_0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d1fbb321b4_0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d1fbb321b4_0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d1fbb321b4_0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solidFill>
                  <a:schemeClr val="dk1"/>
                </a:solidFill>
                <a:highlight>
                  <a:srgbClr val="E0FF00"/>
                </a:highlight>
                <a:latin typeface="Helvetica Neue"/>
                <a:ea typeface="Helvetica Neue"/>
                <a:cs typeface="Helvetica Neue"/>
                <a:sym typeface="Helvetica Neue"/>
              </a:rPr>
              <a:t>Explicar que la clase que viene van a usar estas descripciones de casos de pruebas para hacer otra actividad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d1fbb321b4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d1fbb321b4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d1fbb321b4_0_9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d1fbb321b4_0_9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d1fbb321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d1fbb321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d1fbb321b4_0_10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d1fbb321b4_0_10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n-GB">
                <a:solidFill>
                  <a:schemeClr val="dk1"/>
                </a:solidFill>
                <a:highlight>
                  <a:srgbClr val="E0FF00"/>
                </a:highlight>
              </a:rPr>
              <a:t>Se sugiere ingresar a alguna de las herramientas y mostrar como se visualiza,.</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1409d041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4" name="Google Shape;584;g11409d04138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gd1fbb321b4_0_10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3" name="Google Shape;593;gd1fbb321b4_0_10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d1fbb321b4_0_10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d1fbb321b4_0_10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d1fbb321b4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d1fbb321b4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GB">
                <a:solidFill>
                  <a:schemeClr val="dk1"/>
                </a:solidFill>
                <a:latin typeface="DM Sans"/>
                <a:ea typeface="DM Sans"/>
                <a:cs typeface="DM Sans"/>
                <a:sym typeface="DM Sans"/>
              </a:rPr>
              <a:t>Enviar el contenido a integrar a </a:t>
            </a:r>
            <a:r>
              <a:rPr lang="en-GB" u="sng">
                <a:solidFill>
                  <a:schemeClr val="hlink"/>
                </a:solidFill>
                <a:latin typeface="DM Sans"/>
                <a:ea typeface="DM Sans"/>
                <a:cs typeface="DM Sans"/>
                <a:sym typeface="DM Sans"/>
                <a:hlinkClick r:id="rId2"/>
              </a:rPr>
              <a:t>contenidos@coderhouse.com</a:t>
            </a:r>
            <a:r>
              <a:rPr lang="en-GB">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GB">
                <a:solidFill>
                  <a:schemeClr val="accent1"/>
                </a:solidFill>
                <a:latin typeface="DM Sans"/>
                <a:ea typeface="DM Sans"/>
                <a:cs typeface="DM Sans"/>
                <a:sym typeface="DM Sans"/>
              </a:rPr>
              <a:t>El material recomendado es únicamente a modo de sugerencia.</a:t>
            </a:r>
            <a:br>
              <a:rPr b="1" lang="en-GB">
                <a:solidFill>
                  <a:schemeClr val="accent1"/>
                </a:solidFill>
                <a:latin typeface="DM Sans"/>
                <a:ea typeface="DM Sans"/>
                <a:cs typeface="DM Sans"/>
                <a:sym typeface="DM Sans"/>
              </a:rPr>
            </a:br>
            <a:r>
              <a:rPr b="1" lang="en-GB">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d1fbb321b4_0_1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d1fbb321b4_0_11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d1fbb321b4_0_1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d1fbb321b4_0_1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d1fbb321b4_0_1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d1fbb321b4_0_1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1" name="Shape 631"/>
        <p:cNvGrpSpPr/>
        <p:nvPr/>
      </p:nvGrpSpPr>
      <p:grpSpPr>
        <a:xfrm>
          <a:off x="0" y="0"/>
          <a:ext cx="0" cy="0"/>
          <a:chOff x="0" y="0"/>
          <a:chExt cx="0" cy="0"/>
        </a:xfrm>
      </p:grpSpPr>
      <p:sp>
        <p:nvSpPr>
          <p:cNvPr id="632" name="Google Shape;632;gd1fbb321b4_0_1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3" name="Google Shape;633;gd1fbb321b4_0_1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d1fbb321b4_0_13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d1fbb321b4_0_13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d1fbb321b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d1fbb321b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d1fbb321b4_0_13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d1fbb321b4_0_1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d1fbb321b4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d1fbb321b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d1fbb321b4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d1fbb321b4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4" name="Google Shape;4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 name="Google Shape;4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id="52" name="Google Shape;52;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5" name="Shape 55"/>
        <p:cNvGrpSpPr/>
        <p:nvPr/>
      </p:nvGrpSpPr>
      <p:grpSpPr>
        <a:xfrm>
          <a:off x="0" y="0"/>
          <a:ext cx="0" cy="0"/>
          <a:chOff x="0" y="0"/>
          <a:chExt cx="0" cy="0"/>
        </a:xfrm>
      </p:grpSpPr>
      <p:pic>
        <p:nvPicPr>
          <p:cNvPr id="56" name="Google Shape;56;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65" name="Shape 65"/>
        <p:cNvGrpSpPr/>
        <p:nvPr/>
      </p:nvGrpSpPr>
      <p:grpSpPr>
        <a:xfrm>
          <a:off x="0" y="0"/>
          <a:ext cx="0" cy="0"/>
          <a:chOff x="0" y="0"/>
          <a:chExt cx="0" cy="0"/>
        </a:xfrm>
      </p:grpSpPr>
      <p:sp>
        <p:nvSpPr>
          <p:cNvPr id="66" name="Google Shape;66;p2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2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68" name="Google Shape;68;p2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75" name="Shape 75"/>
        <p:cNvGrpSpPr/>
        <p:nvPr/>
      </p:nvGrpSpPr>
      <p:grpSpPr>
        <a:xfrm>
          <a:off x="0" y="0"/>
          <a:ext cx="0" cy="0"/>
          <a:chOff x="0" y="0"/>
          <a:chExt cx="0" cy="0"/>
        </a:xfrm>
      </p:grpSpPr>
      <p:pic>
        <p:nvPicPr>
          <p:cNvPr id="76" name="Google Shape;76;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9" name="Shape 79"/>
        <p:cNvGrpSpPr/>
        <p:nvPr/>
      </p:nvGrpSpPr>
      <p:grpSpPr>
        <a:xfrm>
          <a:off x="0" y="0"/>
          <a:ext cx="0" cy="0"/>
          <a:chOff x="0" y="0"/>
          <a:chExt cx="0" cy="0"/>
        </a:xfrm>
      </p:grpSpPr>
      <p:pic>
        <p:nvPicPr>
          <p:cNvPr id="80" name="Google Shape;80;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4" name="Shape 84"/>
        <p:cNvGrpSpPr/>
        <p:nvPr/>
      </p:nvGrpSpPr>
      <p:grpSpPr>
        <a:xfrm>
          <a:off x="0" y="0"/>
          <a:ext cx="0" cy="0"/>
          <a:chOff x="0" y="0"/>
          <a:chExt cx="0" cy="0"/>
        </a:xfrm>
      </p:grpSpPr>
      <p:pic>
        <p:nvPicPr>
          <p:cNvPr id="85" name="Google Shape;85;p2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6" name="Shape 86"/>
        <p:cNvGrpSpPr/>
        <p:nvPr/>
      </p:nvGrpSpPr>
      <p:grpSpPr>
        <a:xfrm>
          <a:off x="0" y="0"/>
          <a:ext cx="0" cy="0"/>
          <a:chOff x="0" y="0"/>
          <a:chExt cx="0" cy="0"/>
        </a:xfrm>
      </p:grpSpPr>
      <p:pic>
        <p:nvPicPr>
          <p:cNvPr id="87" name="Google Shape;87;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8" name="Shape 88"/>
        <p:cNvGrpSpPr/>
        <p:nvPr/>
      </p:nvGrpSpPr>
      <p:grpSpPr>
        <a:xfrm>
          <a:off x="0" y="0"/>
          <a:ext cx="0" cy="0"/>
          <a:chOff x="0" y="0"/>
          <a:chExt cx="0" cy="0"/>
        </a:xfrm>
      </p:grpSpPr>
      <p:pic>
        <p:nvPicPr>
          <p:cNvPr id="89" name="Google Shape;89;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7" name="Shape 1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 name="Google Shape;4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3.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2" Type="http://schemas.openxmlformats.org/officeDocument/2006/relationships/theme" Target="../theme/theme1.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1" name="Shape 61"/>
        <p:cNvGrpSpPr/>
        <p:nvPr/>
      </p:nvGrpSpPr>
      <p:grpSpPr>
        <a:xfrm>
          <a:off x="0" y="0"/>
          <a:ext cx="0" cy="0"/>
          <a:chOff x="0" y="0"/>
          <a:chExt cx="0" cy="0"/>
        </a:xfrm>
      </p:grpSpPr>
      <p:sp>
        <p:nvSpPr>
          <p:cNvPr id="62" name="Google Shape;62;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3" name="Google Shape;63;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64" name="Google Shape;6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6.xml"/><Relationship Id="rId3" Type="http://schemas.openxmlformats.org/officeDocument/2006/relationships/hyperlink" Target="https://docplayer.es/12255323-Plan-de-pruebas-sistema-de-gestion-hospitalaria-plan-de-pruebas-file-20130211-qa-inf-v2-plan-de-pruebas-odt-std-inf-general-version-1.html" TargetMode="Externa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9.xml"/><Relationship Id="rId3"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5.xml"/><Relationship Id="rId3" Type="http://schemas.openxmlformats.org/officeDocument/2006/relationships/image" Target="../media/image3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6.xml"/><Relationship Id="rId3" Type="http://schemas.openxmlformats.org/officeDocument/2006/relationships/image" Target="../media/image3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14.png"/><Relationship Id="rId4" Type="http://schemas.openxmlformats.org/officeDocument/2006/relationships/image" Target="../media/image21.png"/><Relationship Id="rId5" Type="http://schemas.openxmlformats.org/officeDocument/2006/relationships/slide" Target="/ppt/slides/slide6.xml"/><Relationship Id="rId6" Type="http://schemas.openxmlformats.org/officeDocument/2006/relationships/slide" Target="/ppt/slides/slide24.xml"/><Relationship Id="rId7" Type="http://schemas.openxmlformats.org/officeDocument/2006/relationships/slide" Target="/ppt/slides/slide3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0.xml"/><Relationship Id="rId3" Type="http://schemas.openxmlformats.org/officeDocument/2006/relationships/hyperlink" Target="https://expertosmicrosoftaccess.com/blog/2015/08/18/como-hacer-casos-de-prueba-y-asegurar-la-calidad-del-software/" TargetMode="External"/><Relationship Id="rId4" Type="http://schemas.openxmlformats.org/officeDocument/2006/relationships/image" Target="../media/image32.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1.xml"/><Relationship Id="rId3" Type="http://schemas.openxmlformats.org/officeDocument/2006/relationships/image" Target="../media/image3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2.xml"/><Relationship Id="rId3" Type="http://schemas.openxmlformats.org/officeDocument/2006/relationships/hyperlink" Target="https://centropet.com" TargetMode="External"/><Relationship Id="rId4" Type="http://schemas.openxmlformats.org/officeDocument/2006/relationships/image" Target="../media/image30.png"/><Relationship Id="rId5" Type="http://schemas.openxmlformats.org/officeDocument/2006/relationships/image" Target="../media/image4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 Id="rId3" Type="http://schemas.openxmlformats.org/officeDocument/2006/relationships/image" Target="../media/image30.png"/><Relationship Id="rId4" Type="http://schemas.openxmlformats.org/officeDocument/2006/relationships/image" Target="../media/image42.png"/><Relationship Id="rId5" Type="http://schemas.openxmlformats.org/officeDocument/2006/relationships/image" Target="../media/image36.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4.xml"/><Relationship Id="rId3"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5.xml"/><Relationship Id="rId3" Type="http://schemas.openxmlformats.org/officeDocument/2006/relationships/image" Target="../media/image3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6.xml"/><Relationship Id="rId3"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7.xml"/><Relationship Id="rId3" Type="http://schemas.openxmlformats.org/officeDocument/2006/relationships/image" Target="../media/image35.png"/><Relationship Id="rId4" Type="http://schemas.openxmlformats.org/officeDocument/2006/relationships/hyperlink" Target="http://demo.guru99.com/test/newtours" TargetMode="External"/><Relationship Id="rId5" Type="http://schemas.openxmlformats.org/officeDocument/2006/relationships/hyperlink" Target="https://docs.google.com/spreadsheets/d/1dOEvWRzPwsdu9I_Try-cFk5v5nWBSOER/edit?rtpof=true#gid=195049823"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0.xml"/><Relationship Id="rId3" Type="http://schemas.openxmlformats.org/officeDocument/2006/relationships/hyperlink" Target="https://www.testlink.org/" TargetMode="External"/><Relationship Id="rId4" Type="http://schemas.openxmlformats.org/officeDocument/2006/relationships/hyperlink" Target="https://smartbear.com/test-management/zephyr/" TargetMode="External"/><Relationship Id="rId5" Type="http://schemas.openxmlformats.org/officeDocument/2006/relationships/hyperlink" Target="https://www.ideracorp.com/devopstools/testrail" TargetMode="External"/><Relationship Id="rId6" Type="http://schemas.openxmlformats.org/officeDocument/2006/relationships/hyperlink" Target="https://www.inflectra.com/SpiraTest/"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2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3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 Id="rId3" Type="http://schemas.openxmlformats.org/officeDocument/2006/relationships/image" Target="../media/image33.png"/><Relationship Id="rId4" Type="http://schemas.openxmlformats.org/officeDocument/2006/relationships/hyperlink" Target="https://www.youtube.com/watch?v=0anZpU5W0Z8&amp;t=402s" TargetMode="External"/><Relationship Id="rId5" Type="http://schemas.openxmlformats.org/officeDocument/2006/relationships/hyperlink" Target="https://www.inflectra.com/Ideas/Whitepaper/How-to-choose-a-Test-Management-Tool.aspx"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8.xml"/><Relationship Id="rId3" Type="http://schemas.openxmlformats.org/officeDocument/2006/relationships/image" Target="../media/image43.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9.xml"/><Relationship Id="rId3" Type="http://schemas.openxmlformats.org/officeDocument/2006/relationships/image" Target="../media/image27.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31"/>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1"/>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96" name="Google Shape;96;p31"/>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97" name="Google Shape;97;p31"/>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4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Tipos de documentos</a:t>
            </a:r>
            <a:endParaRPr b="1" sz="4000">
              <a:solidFill>
                <a:schemeClr val="dk1"/>
              </a:solidFill>
              <a:latin typeface="DM Sans"/>
              <a:ea typeface="DM Sans"/>
              <a:cs typeface="DM Sans"/>
              <a:sym typeface="DM Sans"/>
            </a:endParaRPr>
          </a:p>
        </p:txBody>
      </p:sp>
      <p:sp>
        <p:nvSpPr>
          <p:cNvPr id="192" name="Google Shape;192;p40"/>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Los documentos a trabajar son: </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n-GB" sz="1350">
                <a:latin typeface="DM Sans"/>
                <a:ea typeface="DM Sans"/>
                <a:cs typeface="DM Sans"/>
                <a:sym typeface="DM Sans"/>
              </a:rPr>
              <a:t>Plan maestro de pruebas</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n-GB" sz="1350">
                <a:latin typeface="DM Sans"/>
                <a:ea typeface="DM Sans"/>
                <a:cs typeface="DM Sans"/>
                <a:sym typeface="DM Sans"/>
              </a:rPr>
              <a:t>Plan de pruebas</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n-GB" sz="1350">
                <a:latin typeface="DM Sans"/>
                <a:ea typeface="DM Sans"/>
                <a:cs typeface="DM Sans"/>
                <a:sym typeface="DM Sans"/>
              </a:rPr>
              <a:t>Casos de uso</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n-GB" sz="1350">
                <a:latin typeface="DM Sans"/>
                <a:ea typeface="DM Sans"/>
                <a:cs typeface="DM Sans"/>
                <a:sym typeface="DM Sans"/>
              </a:rPr>
              <a:t>Casos de prueba</a:t>
            </a:r>
            <a:endParaRPr sz="1350">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n-GB" sz="1350">
                <a:latin typeface="DM Sans"/>
                <a:ea typeface="DM Sans"/>
                <a:cs typeface="DM Sans"/>
                <a:sym typeface="DM Sans"/>
              </a:rPr>
              <a:t>Criterios de aceptación</a:t>
            </a:r>
            <a:endParaRPr sz="1350">
              <a:latin typeface="DM Sans"/>
              <a:ea typeface="DM Sans"/>
              <a:cs typeface="DM Sans"/>
              <a:sym typeface="DM Sans"/>
            </a:endParaRPr>
          </a:p>
        </p:txBody>
      </p:sp>
      <p:sp>
        <p:nvSpPr>
          <p:cNvPr id="193" name="Google Shape;193;p40"/>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n-GB" sz="1350">
                <a:latin typeface="DM Sans"/>
                <a:ea typeface="DM Sans"/>
                <a:cs typeface="DM Sans"/>
                <a:sym typeface="DM Sans"/>
              </a:rPr>
              <a:t>Manuales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latin typeface="DM Sans"/>
                <a:ea typeface="DM Sans"/>
                <a:cs typeface="DM Sans"/>
                <a:sym typeface="DM Sans"/>
              </a:rPr>
              <a:t>Requerimientos funcionales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latin typeface="DM Sans"/>
                <a:ea typeface="DM Sans"/>
                <a:cs typeface="DM Sans"/>
                <a:sym typeface="DM Sans"/>
              </a:rPr>
              <a:t>Datos y precondiciones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latin typeface="DM Sans"/>
                <a:ea typeface="DM Sans"/>
                <a:cs typeface="DM Sans"/>
                <a:sym typeface="DM Sans"/>
              </a:rPr>
              <a:t>Historias de Usuario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latin typeface="DM Sans"/>
                <a:ea typeface="DM Sans"/>
                <a:cs typeface="DM Sans"/>
                <a:sym typeface="DM Sans"/>
              </a:rPr>
              <a:t>Otros</a:t>
            </a:r>
            <a:endParaRPr sz="135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4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Plan maestro de pruebas</a:t>
            </a:r>
            <a:endParaRPr b="1" sz="4000">
              <a:solidFill>
                <a:schemeClr val="dk1"/>
              </a:solidFill>
              <a:latin typeface="DM Sans"/>
              <a:ea typeface="DM Sans"/>
              <a:cs typeface="DM Sans"/>
              <a:sym typeface="DM Sans"/>
            </a:endParaRPr>
          </a:p>
        </p:txBody>
      </p:sp>
      <p:sp>
        <p:nvSpPr>
          <p:cNvPr id="199" name="Google Shape;199;p41"/>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El Plan Maestro de Pruebas (o Master Test Plan) es escrito generalmente por el gerente del equipo de QA que establece todos los puntos de control, límites, herramientas y cualquier otro punto importante para el equipo de QA entero.</a:t>
            </a:r>
            <a:endParaRPr sz="1350">
              <a:latin typeface="DM Sans"/>
              <a:ea typeface="DM Sans"/>
              <a:cs typeface="DM Sans"/>
              <a:sym typeface="DM Sans"/>
            </a:endParaRPr>
          </a:p>
        </p:txBody>
      </p:sp>
      <p:sp>
        <p:nvSpPr>
          <p:cNvPr id="200" name="Google Shape;200;p41"/>
          <p:cNvSpPr txBox="1"/>
          <p:nvPr/>
        </p:nvSpPr>
        <p:spPr>
          <a:xfrm>
            <a:off x="4527575" y="1908175"/>
            <a:ext cx="383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chemeClr val="dk1"/>
                </a:solidFill>
                <a:highlight>
                  <a:srgbClr val="EA90FF"/>
                </a:highlight>
                <a:latin typeface="DM Sans"/>
                <a:ea typeface="DM Sans"/>
                <a:cs typeface="DM Sans"/>
                <a:sym typeface="DM Sans"/>
              </a:rPr>
              <a:t>Este documento es lo primero que deberíamos leer al entrar a un equipo nuevo.</a:t>
            </a:r>
            <a:endParaRPr sz="1350">
              <a:highlight>
                <a:srgbClr val="EA90FF"/>
              </a:highlight>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4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Plan de pruebas</a:t>
            </a:r>
            <a:endParaRPr b="1" sz="4000">
              <a:solidFill>
                <a:schemeClr val="dk1"/>
              </a:solidFill>
              <a:latin typeface="DM Sans"/>
              <a:ea typeface="DM Sans"/>
              <a:cs typeface="DM Sans"/>
              <a:sym typeface="DM Sans"/>
            </a:endParaRPr>
          </a:p>
        </p:txBody>
      </p:sp>
      <p:sp>
        <p:nvSpPr>
          <p:cNvPr id="206" name="Google Shape;206;p42"/>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El plan de pruebas toma algunos conceptos del plan maestro, pero en lugar de aplicar el macro, apunta a lo micro de cada proyecto.</a:t>
            </a:r>
            <a:endParaRPr sz="1350">
              <a:latin typeface="DM Sans"/>
              <a:ea typeface="DM Sans"/>
              <a:cs typeface="DM Sans"/>
              <a:sym typeface="DM Sans"/>
            </a:endParaRPr>
          </a:p>
        </p:txBody>
      </p:sp>
      <p:sp>
        <p:nvSpPr>
          <p:cNvPr id="207" name="Google Shape;207;p42"/>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chemeClr val="dk1"/>
                </a:solidFill>
                <a:latin typeface="DM Sans"/>
                <a:ea typeface="DM Sans"/>
                <a:cs typeface="DM Sans"/>
                <a:sym typeface="DM Sans"/>
              </a:rPr>
              <a:t>Desarrolla límites, puntos de control, seguimientos del proyecto, y otras tareas más.</a:t>
            </a:r>
            <a:endParaRPr sz="135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43"/>
          <p:cNvPicPr preferRelativeResize="0"/>
          <p:nvPr/>
        </p:nvPicPr>
        <p:blipFill>
          <a:blip r:embed="rId3">
            <a:alphaModFix/>
          </a:blip>
          <a:stretch>
            <a:fillRect/>
          </a:stretch>
        </p:blipFill>
        <p:spPr>
          <a:xfrm>
            <a:off x="917700" y="1471400"/>
            <a:ext cx="4751198" cy="2753676"/>
          </a:xfrm>
          <a:prstGeom prst="rect">
            <a:avLst/>
          </a:prstGeom>
          <a:noFill/>
          <a:ln>
            <a:noFill/>
          </a:ln>
        </p:spPr>
      </p:pic>
      <p:sp>
        <p:nvSpPr>
          <p:cNvPr id="214" name="Google Shape;214;p4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Casos de uso</a:t>
            </a:r>
            <a:endParaRPr b="1" sz="3500">
              <a:solidFill>
                <a:schemeClr val="lt1"/>
              </a:solidFill>
              <a:latin typeface="DM Sans"/>
              <a:ea typeface="DM Sans"/>
              <a:cs typeface="DM Sans"/>
              <a:sym typeface="DM Sans"/>
            </a:endParaRPr>
          </a:p>
        </p:txBody>
      </p:sp>
      <p:sp>
        <p:nvSpPr>
          <p:cNvPr id="215" name="Google Shape;215;p43"/>
          <p:cNvSpPr txBox="1"/>
          <p:nvPr/>
        </p:nvSpPr>
        <p:spPr>
          <a:xfrm>
            <a:off x="5919600" y="1471400"/>
            <a:ext cx="2166300" cy="24705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1350">
                <a:latin typeface="DM Sans"/>
                <a:ea typeface="DM Sans"/>
                <a:cs typeface="DM Sans"/>
                <a:sym typeface="DM Sans"/>
              </a:rPr>
              <a:t>Un diagrama de caso de uso es una descripción de las actividades que puede realizar cada ente que participa del sistema, delimitando de forma simple las tareas que puede realizar y cómo se relacionan entre ellas para con los usuarios.</a:t>
            </a:r>
            <a:endParaRPr sz="1350">
              <a:latin typeface="DM Sans"/>
              <a:ea typeface="DM Sans"/>
              <a:cs typeface="DM Sans"/>
              <a:sym typeface="DM Sans"/>
            </a:endParaRPr>
          </a:p>
        </p:txBody>
      </p:sp>
      <p:pic>
        <p:nvPicPr>
          <p:cNvPr id="216" name="Google Shape;216;p43"/>
          <p:cNvPicPr preferRelativeResize="0"/>
          <p:nvPr/>
        </p:nvPicPr>
        <p:blipFill rotWithShape="1">
          <a:blip r:embed="rId4">
            <a:alphaModFix/>
          </a:blip>
          <a:srcRect b="0" l="0" r="0" t="0"/>
          <a:stretch/>
        </p:blipFill>
        <p:spPr>
          <a:xfrm>
            <a:off x="1595014" y="1623575"/>
            <a:ext cx="3396575" cy="24485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Casos de prueba</a:t>
            </a:r>
            <a:endParaRPr b="1" sz="4000">
              <a:solidFill>
                <a:schemeClr val="dk1"/>
              </a:solidFill>
              <a:latin typeface="DM Sans"/>
              <a:ea typeface="DM Sans"/>
              <a:cs typeface="DM Sans"/>
              <a:sym typeface="DM Sans"/>
            </a:endParaRPr>
          </a:p>
        </p:txBody>
      </p:sp>
      <p:sp>
        <p:nvSpPr>
          <p:cNvPr id="222" name="Google Shape;222;p44"/>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Un caso de prueba es la herramienta que los testers usaremos para ir guiando nuestro paso a paso al momento de probar.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n-GB" sz="1350">
                <a:latin typeface="DM Sans"/>
                <a:ea typeface="DM Sans"/>
                <a:cs typeface="DM Sans"/>
                <a:sym typeface="DM Sans"/>
              </a:rPr>
              <a:t>Son escritos por y para los testers. </a:t>
            </a:r>
            <a:endParaRPr sz="1350">
              <a:latin typeface="DM Sans"/>
              <a:ea typeface="DM Sans"/>
              <a:cs typeface="DM Sans"/>
              <a:sym typeface="DM Sans"/>
            </a:endParaRPr>
          </a:p>
        </p:txBody>
      </p:sp>
      <p:sp>
        <p:nvSpPr>
          <p:cNvPr id="223" name="Google Shape;223;p44"/>
          <p:cNvSpPr txBox="1"/>
          <p:nvPr/>
        </p:nvSpPr>
        <p:spPr>
          <a:xfrm>
            <a:off x="4527575" y="1908175"/>
            <a:ext cx="383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chemeClr val="dk1"/>
                </a:solidFill>
                <a:latin typeface="DM Sans"/>
                <a:ea typeface="DM Sans"/>
                <a:cs typeface="DM Sans"/>
                <a:sym typeface="DM Sans"/>
              </a:rPr>
              <a:t>Nos apoyamos en otros documentos para escribirlos.</a:t>
            </a:r>
            <a:endParaRPr sz="135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4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Criterios de aceptación</a:t>
            </a:r>
            <a:endParaRPr b="1" sz="4000">
              <a:solidFill>
                <a:schemeClr val="dk1"/>
              </a:solidFill>
              <a:latin typeface="DM Sans"/>
              <a:ea typeface="DM Sans"/>
              <a:cs typeface="DM Sans"/>
              <a:sym typeface="DM Sans"/>
            </a:endParaRPr>
          </a:p>
        </p:txBody>
      </p:sp>
      <p:sp>
        <p:nvSpPr>
          <p:cNvPr id="229" name="Google Shape;229;p45"/>
          <p:cNvSpPr txBox="1"/>
          <p:nvPr/>
        </p:nvSpPr>
        <p:spPr>
          <a:xfrm>
            <a:off x="473350" y="1908175"/>
            <a:ext cx="3834600" cy="23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lang="en-GB" sz="1350">
                <a:latin typeface="DM Sans"/>
                <a:ea typeface="DM Sans"/>
                <a:cs typeface="DM Sans"/>
                <a:sym typeface="DM Sans"/>
              </a:rPr>
              <a:t>L</a:t>
            </a:r>
            <a:r>
              <a:rPr lang="en-GB" sz="1350">
                <a:latin typeface="DM Sans"/>
                <a:ea typeface="DM Sans"/>
                <a:cs typeface="DM Sans"/>
                <a:sym typeface="DM Sans"/>
              </a:rPr>
              <a:t>os criterios de aceptación son una práctica en desarrollo que sirve para explicar, antes de la implementación, qué es lo mínimo que se espera del desarrollo.</a:t>
            </a:r>
            <a:endParaRPr sz="1350">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lang="en-GB" sz="1350">
                <a:latin typeface="DM Sans"/>
                <a:ea typeface="DM Sans"/>
                <a:cs typeface="DM Sans"/>
                <a:sym typeface="DM Sans"/>
              </a:rPr>
              <a:t>Esto es escrito por los Product Owners y por lo general se escribe en lenguaje Gerkin (Dado, Cuándo, Entonces)</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sp>
        <p:nvSpPr>
          <p:cNvPr id="230" name="Google Shape;230;p45"/>
          <p:cNvSpPr txBox="1"/>
          <p:nvPr/>
        </p:nvSpPr>
        <p:spPr>
          <a:xfrm>
            <a:off x="4527575" y="1908175"/>
            <a:ext cx="38346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700"/>
              <a:buFont typeface="Arial"/>
              <a:buNone/>
            </a:pPr>
            <a:r>
              <a:rPr lang="en-GB" sz="1350">
                <a:highlight>
                  <a:srgbClr val="EAFF6A"/>
                </a:highlight>
                <a:latin typeface="DM Sans"/>
                <a:ea typeface="DM Sans"/>
                <a:cs typeface="DM Sans"/>
                <a:sym typeface="DM Sans"/>
              </a:rPr>
              <a:t>Dado</a:t>
            </a:r>
            <a:r>
              <a:rPr lang="en-GB" sz="1350">
                <a:latin typeface="DM Sans"/>
                <a:ea typeface="DM Sans"/>
                <a:cs typeface="DM Sans"/>
                <a:sym typeface="DM Sans"/>
              </a:rPr>
              <a:t> un usuario.</a:t>
            </a:r>
            <a:endParaRPr sz="1350">
              <a:latin typeface="DM Sans"/>
              <a:ea typeface="DM Sans"/>
              <a:cs typeface="DM Sans"/>
              <a:sym typeface="DM Sans"/>
            </a:endParaRPr>
          </a:p>
          <a:p>
            <a:pPr indent="0" lvl="0" marL="0" rtl="0" algn="l">
              <a:lnSpc>
                <a:spcPct val="115000"/>
              </a:lnSpc>
              <a:spcBef>
                <a:spcPts val="0"/>
              </a:spcBef>
              <a:spcAft>
                <a:spcPts val="0"/>
              </a:spcAft>
              <a:buClr>
                <a:schemeClr val="dk1"/>
              </a:buClr>
              <a:buSzPts val="1700"/>
              <a:buFont typeface="Arial"/>
              <a:buNone/>
            </a:pPr>
            <a:r>
              <a:rPr lang="en-GB" sz="1350">
                <a:highlight>
                  <a:srgbClr val="EAFF6A"/>
                </a:highlight>
                <a:latin typeface="DM Sans"/>
                <a:ea typeface="DM Sans"/>
                <a:cs typeface="DM Sans"/>
                <a:sym typeface="DM Sans"/>
              </a:rPr>
              <a:t>Cuándo</a:t>
            </a:r>
            <a:r>
              <a:rPr lang="en-GB" sz="1350">
                <a:latin typeface="DM Sans"/>
                <a:ea typeface="DM Sans"/>
                <a:cs typeface="DM Sans"/>
                <a:sym typeface="DM Sans"/>
              </a:rPr>
              <a:t> ingresar usuario</a:t>
            </a:r>
            <a:endParaRPr sz="1350">
              <a:latin typeface="DM Sans"/>
              <a:ea typeface="DM Sans"/>
              <a:cs typeface="DM Sans"/>
              <a:sym typeface="DM Sans"/>
            </a:endParaRPr>
          </a:p>
          <a:p>
            <a:pPr indent="0" lvl="0" marL="0" rtl="0" algn="l">
              <a:lnSpc>
                <a:spcPct val="115000"/>
              </a:lnSpc>
              <a:spcBef>
                <a:spcPts val="0"/>
              </a:spcBef>
              <a:spcAft>
                <a:spcPts val="0"/>
              </a:spcAft>
              <a:buClr>
                <a:schemeClr val="dk1"/>
              </a:buClr>
              <a:buSzPts val="1700"/>
              <a:buFont typeface="Arial"/>
              <a:buNone/>
            </a:pPr>
            <a:r>
              <a:rPr lang="en-GB" sz="1350">
                <a:latin typeface="DM Sans"/>
                <a:ea typeface="DM Sans"/>
                <a:cs typeface="DM Sans"/>
                <a:sym typeface="DM Sans"/>
              </a:rPr>
              <a:t>y contraseña en el login.</a:t>
            </a:r>
            <a:endParaRPr sz="1350">
              <a:latin typeface="DM Sans"/>
              <a:ea typeface="DM Sans"/>
              <a:cs typeface="DM Sans"/>
              <a:sym typeface="DM Sans"/>
            </a:endParaRPr>
          </a:p>
          <a:p>
            <a:pPr indent="0" lvl="0" marL="0" rtl="0" algn="l">
              <a:lnSpc>
                <a:spcPct val="115000"/>
              </a:lnSpc>
              <a:spcBef>
                <a:spcPts val="0"/>
              </a:spcBef>
              <a:spcAft>
                <a:spcPts val="0"/>
              </a:spcAft>
              <a:buClr>
                <a:schemeClr val="dk1"/>
              </a:buClr>
              <a:buSzPts val="1700"/>
              <a:buFont typeface="Arial"/>
              <a:buNone/>
            </a:pPr>
            <a:r>
              <a:rPr lang="en-GB" sz="1350">
                <a:highlight>
                  <a:srgbClr val="EAFF6A"/>
                </a:highlight>
                <a:latin typeface="DM Sans"/>
                <a:ea typeface="DM Sans"/>
                <a:cs typeface="DM Sans"/>
                <a:sym typeface="DM Sans"/>
              </a:rPr>
              <a:t>Entonces</a:t>
            </a:r>
            <a:r>
              <a:rPr lang="en-GB" sz="1350">
                <a:latin typeface="DM Sans"/>
                <a:ea typeface="DM Sans"/>
                <a:cs typeface="DM Sans"/>
                <a:sym typeface="DM Sans"/>
              </a:rPr>
              <a:t> podrá loguearse.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Criterios de aceptación</a:t>
            </a:r>
            <a:endParaRPr b="1" sz="4000">
              <a:solidFill>
                <a:schemeClr val="dk1"/>
              </a:solidFill>
              <a:latin typeface="DM Sans"/>
              <a:ea typeface="DM Sans"/>
              <a:cs typeface="DM Sans"/>
              <a:sym typeface="DM Sans"/>
            </a:endParaRPr>
          </a:p>
        </p:txBody>
      </p:sp>
      <p:sp>
        <p:nvSpPr>
          <p:cNvPr id="236" name="Google Shape;236;p46"/>
          <p:cNvSpPr txBox="1"/>
          <p:nvPr/>
        </p:nvSpPr>
        <p:spPr>
          <a:xfrm>
            <a:off x="473350" y="1908175"/>
            <a:ext cx="3834600" cy="2100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350">
                <a:latin typeface="DM Sans"/>
                <a:ea typeface="DM Sans"/>
                <a:cs typeface="DM Sans"/>
                <a:sym typeface="DM Sans"/>
              </a:rPr>
              <a:t>Algunos ejemplos de criterios de aceptación:</a:t>
            </a:r>
            <a:endParaRPr sz="1350">
              <a:latin typeface="DM Sans"/>
              <a:ea typeface="DM Sans"/>
              <a:cs typeface="DM Sans"/>
              <a:sym typeface="DM Sans"/>
            </a:endParaRPr>
          </a:p>
          <a:p>
            <a:pPr indent="-320675" lvl="0" marL="698500" rtl="0" algn="l">
              <a:lnSpc>
                <a:spcPct val="115000"/>
              </a:lnSpc>
              <a:spcBef>
                <a:spcPts val="0"/>
              </a:spcBef>
              <a:spcAft>
                <a:spcPts val="0"/>
              </a:spcAft>
              <a:buClr>
                <a:schemeClr val="accent4"/>
              </a:buClr>
              <a:buSzPts val="1450"/>
              <a:buChar char="✓"/>
            </a:pPr>
            <a:r>
              <a:rPr lang="en-GB" sz="1350">
                <a:latin typeface="DM Sans"/>
                <a:ea typeface="DM Sans"/>
                <a:cs typeface="DM Sans"/>
                <a:sym typeface="DM Sans"/>
              </a:rPr>
              <a:t>Un usuario no puede enviar un formulario sin completar todos los campos obligatorios.</a:t>
            </a:r>
            <a:endParaRPr sz="1350">
              <a:latin typeface="DM Sans"/>
              <a:ea typeface="DM Sans"/>
              <a:cs typeface="DM Sans"/>
              <a:sym typeface="DM Sans"/>
            </a:endParaRPr>
          </a:p>
          <a:p>
            <a:pPr indent="-320675" lvl="0" marL="698500" rtl="0" algn="l">
              <a:lnSpc>
                <a:spcPct val="115000"/>
              </a:lnSpc>
              <a:spcBef>
                <a:spcPts val="0"/>
              </a:spcBef>
              <a:spcAft>
                <a:spcPts val="0"/>
              </a:spcAft>
              <a:buClr>
                <a:schemeClr val="accent4"/>
              </a:buClr>
              <a:buSzPts val="1450"/>
              <a:buChar char="✓"/>
            </a:pPr>
            <a:r>
              <a:rPr lang="en-GB" sz="1350">
                <a:latin typeface="DM Sans"/>
                <a:ea typeface="DM Sans"/>
                <a:cs typeface="DM Sans"/>
                <a:sym typeface="DM Sans"/>
              </a:rPr>
              <a:t>La información del formulario se almacena en la base de datos de participantes.</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sp>
        <p:nvSpPr>
          <p:cNvPr id="237" name="Google Shape;237;p46"/>
          <p:cNvSpPr txBox="1"/>
          <p:nvPr/>
        </p:nvSpPr>
        <p:spPr>
          <a:xfrm>
            <a:off x="4527575" y="1908175"/>
            <a:ext cx="3834600" cy="2357400"/>
          </a:xfrm>
          <a:prstGeom prst="rect">
            <a:avLst/>
          </a:prstGeom>
          <a:noFill/>
          <a:ln>
            <a:noFill/>
          </a:ln>
        </p:spPr>
        <p:txBody>
          <a:bodyPr anchorCtr="0" anchor="t" bIns="91425" lIns="91425" spcFirstLastPara="1" rIns="91425" wrap="square" tIns="91425">
            <a:spAutoFit/>
          </a:bodyPr>
          <a:lstStyle/>
          <a:p>
            <a:pPr indent="-320675" lvl="0" marL="698500" marR="0" rtl="0" algn="l">
              <a:lnSpc>
                <a:spcPct val="115000"/>
              </a:lnSpc>
              <a:spcBef>
                <a:spcPts val="0"/>
              </a:spcBef>
              <a:spcAft>
                <a:spcPts val="0"/>
              </a:spcAft>
              <a:buClr>
                <a:schemeClr val="accent4"/>
              </a:buClr>
              <a:buSzPts val="1450"/>
              <a:buChar char="✓"/>
            </a:pPr>
            <a:r>
              <a:rPr lang="en-GB" sz="1350">
                <a:solidFill>
                  <a:schemeClr val="dk1"/>
                </a:solidFill>
                <a:latin typeface="DM Sans"/>
                <a:ea typeface="DM Sans"/>
                <a:cs typeface="DM Sans"/>
                <a:sym typeface="DM Sans"/>
              </a:rPr>
              <a:t>El pago puede efectuarse con tarjeta de crédito.</a:t>
            </a:r>
            <a:endParaRPr sz="1350">
              <a:solidFill>
                <a:schemeClr val="dk1"/>
              </a:solidFill>
              <a:latin typeface="DM Sans"/>
              <a:ea typeface="DM Sans"/>
              <a:cs typeface="DM Sans"/>
              <a:sym typeface="DM Sans"/>
            </a:endParaRPr>
          </a:p>
          <a:p>
            <a:pPr indent="-320675" lvl="0" marL="698500" marR="0" rtl="0" algn="l">
              <a:lnSpc>
                <a:spcPct val="115000"/>
              </a:lnSpc>
              <a:spcBef>
                <a:spcPts val="0"/>
              </a:spcBef>
              <a:spcAft>
                <a:spcPts val="0"/>
              </a:spcAft>
              <a:buClr>
                <a:schemeClr val="accent4"/>
              </a:buClr>
              <a:buSzPts val="1450"/>
              <a:buChar char="✓"/>
            </a:pPr>
            <a:r>
              <a:rPr lang="en-GB" sz="1350">
                <a:solidFill>
                  <a:schemeClr val="dk1"/>
                </a:solidFill>
                <a:latin typeface="DM Sans"/>
                <a:ea typeface="DM Sans"/>
                <a:cs typeface="DM Sans"/>
                <a:sym typeface="DM Sans"/>
              </a:rPr>
              <a:t>Se envía un mensaje de “Registración recibida” luego de recibir la información del formulario.</a:t>
            </a:r>
            <a:endParaRPr sz="1350">
              <a:solidFill>
                <a:schemeClr val="dk1"/>
              </a:solidFill>
              <a:latin typeface="DM Sans"/>
              <a:ea typeface="DM Sans"/>
              <a:cs typeface="DM Sans"/>
              <a:sym typeface="DM Sans"/>
            </a:endParaRPr>
          </a:p>
          <a:p>
            <a:pPr indent="-320675" lvl="0" marL="698500" marR="0" rtl="0" algn="l">
              <a:lnSpc>
                <a:spcPct val="115000"/>
              </a:lnSpc>
              <a:spcBef>
                <a:spcPts val="0"/>
              </a:spcBef>
              <a:spcAft>
                <a:spcPts val="0"/>
              </a:spcAft>
              <a:buClr>
                <a:schemeClr val="accent4"/>
              </a:buClr>
              <a:buSzPts val="1450"/>
              <a:buChar char="✓"/>
            </a:pPr>
            <a:r>
              <a:rPr lang="en-GB" sz="1350">
                <a:solidFill>
                  <a:schemeClr val="dk1"/>
                </a:solidFill>
                <a:latin typeface="DM Sans"/>
                <a:ea typeface="DM Sans"/>
                <a:cs typeface="DM Sans"/>
                <a:sym typeface="DM Sans"/>
              </a:rPr>
              <a:t>Un usuario no puede registrarse con la misma información de otro usuario.</a:t>
            </a:r>
            <a:endParaRPr sz="1350">
              <a:highlight>
                <a:srgbClr val="EAFF6A"/>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4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Manuales</a:t>
            </a:r>
            <a:endParaRPr b="1" sz="4000">
              <a:solidFill>
                <a:schemeClr val="dk1"/>
              </a:solidFill>
              <a:latin typeface="DM Sans"/>
              <a:ea typeface="DM Sans"/>
              <a:cs typeface="DM Sans"/>
              <a:sym typeface="DM Sans"/>
            </a:endParaRPr>
          </a:p>
        </p:txBody>
      </p:sp>
      <p:sp>
        <p:nvSpPr>
          <p:cNvPr id="243" name="Google Shape;243;p47"/>
          <p:cNvSpPr txBox="1"/>
          <p:nvPr/>
        </p:nvSpPr>
        <p:spPr>
          <a:xfrm>
            <a:off x="473350" y="1908175"/>
            <a:ext cx="3834600" cy="134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GB" sz="1350">
                <a:latin typeface="DM Sans"/>
                <a:ea typeface="DM Sans"/>
                <a:cs typeface="DM Sans"/>
                <a:sym typeface="DM Sans"/>
              </a:rPr>
              <a:t>C</a:t>
            </a:r>
            <a:r>
              <a:rPr lang="en-GB" sz="1350">
                <a:latin typeface="DM Sans"/>
                <a:ea typeface="DM Sans"/>
                <a:cs typeface="DM Sans"/>
                <a:sym typeface="DM Sans"/>
              </a:rPr>
              <a:t>uando no hablamos de desarrollo de software específicamente (aunque a veces si exista) está la posibilidad de que se otorgue un manual como guía de trabajo para la realización de pruebas. </a:t>
            </a:r>
            <a:endParaRPr sz="1350">
              <a:latin typeface="DM Sans"/>
              <a:ea typeface="DM Sans"/>
              <a:cs typeface="DM Sans"/>
              <a:sym typeface="DM Sans"/>
            </a:endParaRPr>
          </a:p>
        </p:txBody>
      </p:sp>
      <p:sp>
        <p:nvSpPr>
          <p:cNvPr id="244" name="Google Shape;244;p47"/>
          <p:cNvSpPr txBox="1"/>
          <p:nvPr/>
        </p:nvSpPr>
        <p:spPr>
          <a:xfrm>
            <a:off x="4527575" y="1908175"/>
            <a:ext cx="38346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50">
                <a:solidFill>
                  <a:schemeClr val="dk1"/>
                </a:solidFill>
                <a:latin typeface="DM Sans"/>
                <a:ea typeface="DM Sans"/>
                <a:cs typeface="DM Sans"/>
                <a:sym typeface="DM Sans"/>
              </a:rPr>
              <a:t>Es importante comprender que estos manuales también pueden venir con fallas de usabilidad o falta de descripción.</a:t>
            </a:r>
            <a:endParaRPr sz="135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4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Requerimientos funcionales</a:t>
            </a:r>
            <a:endParaRPr b="1" sz="4000">
              <a:solidFill>
                <a:schemeClr val="dk1"/>
              </a:solidFill>
              <a:latin typeface="DM Sans"/>
              <a:ea typeface="DM Sans"/>
              <a:cs typeface="DM Sans"/>
              <a:sym typeface="DM Sans"/>
            </a:endParaRPr>
          </a:p>
        </p:txBody>
      </p:sp>
      <p:sp>
        <p:nvSpPr>
          <p:cNvPr id="250" name="Google Shape;250;p48"/>
          <p:cNvSpPr txBox="1"/>
          <p:nvPr/>
        </p:nvSpPr>
        <p:spPr>
          <a:xfrm>
            <a:off x="473350" y="1908175"/>
            <a:ext cx="38346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50">
                <a:latin typeface="DM Sans"/>
                <a:ea typeface="DM Sans"/>
                <a:cs typeface="DM Sans"/>
                <a:sym typeface="DM Sans"/>
              </a:rPr>
              <a:t>Son muy amplios pero para poder acotarlos los definiremos con descripciones generales de partes del sistema. Un requerimiento funcional puede ir desde los datos que hay que ingresar, como también un flujo de relación de un sistema. </a:t>
            </a:r>
            <a:endParaRPr sz="1350">
              <a:latin typeface="DM Sans"/>
              <a:ea typeface="DM Sans"/>
              <a:cs typeface="DM Sans"/>
              <a:sym typeface="DM Sans"/>
            </a:endParaRPr>
          </a:p>
        </p:txBody>
      </p:sp>
      <p:sp>
        <p:nvSpPr>
          <p:cNvPr id="251" name="Google Shape;251;p48"/>
          <p:cNvSpPr txBox="1"/>
          <p:nvPr/>
        </p:nvSpPr>
        <p:spPr>
          <a:xfrm>
            <a:off x="4527575" y="1908175"/>
            <a:ext cx="38346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50">
                <a:solidFill>
                  <a:schemeClr val="dk1"/>
                </a:solidFill>
                <a:latin typeface="DM Sans"/>
                <a:ea typeface="DM Sans"/>
                <a:cs typeface="DM Sans"/>
                <a:sym typeface="DM Sans"/>
              </a:rPr>
              <a:t>Estos son escritos por desarrolladores o ingenieros de software, dependiendo el caso.</a:t>
            </a:r>
            <a:endParaRPr sz="135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49"/>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Ejemplo de r</a:t>
            </a:r>
            <a:r>
              <a:rPr b="1" lang="en-GB" sz="4000">
                <a:solidFill>
                  <a:schemeClr val="dk1"/>
                </a:solidFill>
                <a:latin typeface="DM Sans"/>
                <a:ea typeface="DM Sans"/>
                <a:cs typeface="DM Sans"/>
                <a:sym typeface="DM Sans"/>
              </a:rPr>
              <a:t>equerimientos funcionales</a:t>
            </a:r>
            <a:endParaRPr b="1" sz="4000">
              <a:solidFill>
                <a:schemeClr val="dk1"/>
              </a:solidFill>
              <a:latin typeface="DM Sans"/>
              <a:ea typeface="DM Sans"/>
              <a:cs typeface="DM Sans"/>
              <a:sym typeface="DM Sans"/>
            </a:endParaRPr>
          </a:p>
        </p:txBody>
      </p:sp>
      <p:sp>
        <p:nvSpPr>
          <p:cNvPr id="257" name="Google Shape;257;p49"/>
          <p:cNvSpPr txBox="1"/>
          <p:nvPr/>
        </p:nvSpPr>
        <p:spPr>
          <a:xfrm>
            <a:off x="473350" y="1908175"/>
            <a:ext cx="3834600" cy="1365900"/>
          </a:xfrm>
          <a:prstGeom prst="rect">
            <a:avLst/>
          </a:prstGeom>
          <a:noFill/>
          <a:ln>
            <a:noFill/>
          </a:ln>
        </p:spPr>
        <p:txBody>
          <a:bodyPr anchorCtr="0" anchor="t" bIns="91425" lIns="91425" spcFirstLastPara="1" rIns="91425" wrap="square" tIns="91425">
            <a:spAutoFit/>
          </a:bodyPr>
          <a:lstStyle/>
          <a:p>
            <a:pPr indent="-320675" lvl="0" marL="457200" rtl="0" algn="l">
              <a:lnSpc>
                <a:spcPct val="115000"/>
              </a:lnSpc>
              <a:spcBef>
                <a:spcPts val="1200"/>
              </a:spcBef>
              <a:spcAft>
                <a:spcPts val="0"/>
              </a:spcAft>
              <a:buClr>
                <a:schemeClr val="accent4"/>
              </a:buClr>
              <a:buSzPts val="1450"/>
              <a:buChar char="✓"/>
            </a:pPr>
            <a:r>
              <a:rPr lang="en-GB" sz="1350">
                <a:latin typeface="DM Sans"/>
                <a:ea typeface="DM Sans"/>
                <a:cs typeface="DM Sans"/>
                <a:sym typeface="DM Sans"/>
              </a:rPr>
              <a:t>El usuario podrá crear su usuario y contraseña desde una sección llamada “Información de Usuario”. Al crearlo, el sistema deberá notificar con un mensaje que el registro fue exitoso.</a:t>
            </a:r>
            <a:endParaRPr sz="1350">
              <a:latin typeface="DM Sans"/>
              <a:ea typeface="DM Sans"/>
              <a:cs typeface="DM Sans"/>
              <a:sym typeface="DM Sans"/>
            </a:endParaRPr>
          </a:p>
        </p:txBody>
      </p:sp>
      <p:sp>
        <p:nvSpPr>
          <p:cNvPr id="258" name="Google Shape;258;p49"/>
          <p:cNvSpPr txBox="1"/>
          <p:nvPr/>
        </p:nvSpPr>
        <p:spPr>
          <a:xfrm>
            <a:off x="4527575" y="1908175"/>
            <a:ext cx="3834600" cy="23043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15000"/>
              </a:lnSpc>
              <a:spcBef>
                <a:spcPts val="1200"/>
              </a:spcBef>
              <a:spcAft>
                <a:spcPts val="0"/>
              </a:spcAft>
              <a:buClr>
                <a:schemeClr val="accent4"/>
              </a:buClr>
              <a:buSzPts val="1350"/>
              <a:buFont typeface="Helvetica Neue"/>
              <a:buChar char="✓"/>
            </a:pPr>
            <a:r>
              <a:rPr lang="en-GB" sz="1350">
                <a:solidFill>
                  <a:schemeClr val="dk1"/>
                </a:solidFill>
                <a:latin typeface="DM Sans"/>
                <a:ea typeface="DM Sans"/>
                <a:cs typeface="DM Sans"/>
                <a:sym typeface="DM Sans"/>
              </a:rPr>
              <a:t>En la sección de Registro/ Información de Contacto el campo teléfono solo deberá admitir caracteres numéricos.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Helvetica Neue"/>
              <a:buChar char="✓"/>
            </a:pPr>
            <a:r>
              <a:rPr lang="en-GB" sz="1350">
                <a:solidFill>
                  <a:schemeClr val="dk1"/>
                </a:solidFill>
                <a:latin typeface="DM Sans"/>
                <a:ea typeface="DM Sans"/>
                <a:cs typeface="DM Sans"/>
                <a:sym typeface="DM Sans"/>
              </a:rPr>
              <a:t>En la sección de vuelos el usuario podrá elegir entre las siguientes opciones de clases de servicios: Economy Class, Business Class y First Class. Solo podrá elegir una.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2"/>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¿Cómo se prepara para hacer las pruebas?</a:t>
            </a:r>
            <a:endParaRPr b="1" sz="4000">
              <a:solidFill>
                <a:srgbClr val="EAFF6A"/>
              </a:solidFill>
              <a:latin typeface="DM Sans"/>
              <a:ea typeface="DM Sans"/>
              <a:cs typeface="DM Sans"/>
              <a:sym typeface="DM Sans"/>
            </a:endParaRPr>
          </a:p>
        </p:txBody>
      </p:sp>
      <p:sp>
        <p:nvSpPr>
          <p:cNvPr id="103" name="Google Shape;103;p3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latin typeface="DM Sans"/>
                <a:ea typeface="DM Sans"/>
                <a:cs typeface="DM Sans"/>
                <a:sym typeface="DM Sans"/>
              </a:rPr>
              <a:t>Clase 07. </a:t>
            </a:r>
            <a:r>
              <a:rPr lang="en-GB" sz="1800">
                <a:solidFill>
                  <a:schemeClr val="lt1"/>
                </a:solidFill>
                <a:latin typeface="DM Sans"/>
                <a:ea typeface="DM Sans"/>
                <a:cs typeface="DM Sans"/>
                <a:sym typeface="DM Sans"/>
              </a:rPr>
              <a:t>TESTING QA</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Datos y precondiciones</a:t>
            </a:r>
            <a:endParaRPr b="1" sz="4000">
              <a:solidFill>
                <a:schemeClr val="dk1"/>
              </a:solidFill>
              <a:latin typeface="DM Sans"/>
              <a:ea typeface="DM Sans"/>
              <a:cs typeface="DM Sans"/>
              <a:sym typeface="DM Sans"/>
            </a:endParaRPr>
          </a:p>
        </p:txBody>
      </p:sp>
      <p:sp>
        <p:nvSpPr>
          <p:cNvPr id="264" name="Google Shape;264;p50"/>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1350">
                <a:solidFill>
                  <a:schemeClr val="dk1"/>
                </a:solidFill>
                <a:latin typeface="DM Sans"/>
                <a:ea typeface="DM Sans"/>
                <a:cs typeface="DM Sans"/>
                <a:sym typeface="DM Sans"/>
              </a:rPr>
              <a:t>Está relacionado con requisitos funcionales, pero en muchos casos los datos son una documentación importante para realizar un trabajo como usuarios y contraseñas o saber qué datos pueden ingresar o no.</a:t>
            </a:r>
            <a:endParaRPr sz="1350">
              <a:solidFill>
                <a:schemeClr val="dk1"/>
              </a:solidFill>
              <a:latin typeface="DM Sans"/>
              <a:ea typeface="DM Sans"/>
              <a:cs typeface="DM Sans"/>
              <a:sym typeface="DM Sans"/>
            </a:endParaRPr>
          </a:p>
        </p:txBody>
      </p:sp>
      <p:sp>
        <p:nvSpPr>
          <p:cNvPr id="265" name="Google Shape;265;p50"/>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chemeClr val="dk1"/>
                </a:solidFill>
                <a:latin typeface="DM Sans"/>
                <a:ea typeface="DM Sans"/>
                <a:cs typeface="DM Sans"/>
                <a:sym typeface="DM Sans"/>
              </a:rPr>
              <a:t>Las precondiciones son un complemento ya que en algunas situaciones, las pruebas pueden estar ligadas a faltantes o algún otro dato que nos puede ser de utilidad al momento de probar.</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5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Historias de usuario</a:t>
            </a:r>
            <a:endParaRPr b="1" sz="4000">
              <a:solidFill>
                <a:schemeClr val="dk1"/>
              </a:solidFill>
              <a:latin typeface="DM Sans"/>
              <a:ea typeface="DM Sans"/>
              <a:cs typeface="DM Sans"/>
              <a:sym typeface="DM Sans"/>
            </a:endParaRPr>
          </a:p>
        </p:txBody>
      </p:sp>
      <p:sp>
        <p:nvSpPr>
          <p:cNvPr id="271" name="Google Shape;271;p51"/>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1350">
                <a:solidFill>
                  <a:schemeClr val="dk1"/>
                </a:solidFill>
                <a:latin typeface="DM Sans"/>
                <a:ea typeface="DM Sans"/>
                <a:cs typeface="DM Sans"/>
                <a:sym typeface="DM Sans"/>
              </a:rPr>
              <a:t>Una historia de usuario es un pedido informal de una función de software escrita desde el punto de vista del usuario final.</a:t>
            </a:r>
            <a:br>
              <a:rPr lang="en-GB" sz="1350">
                <a:solidFill>
                  <a:schemeClr val="dk1"/>
                </a:solidFill>
                <a:latin typeface="DM Sans"/>
                <a:ea typeface="DM Sans"/>
                <a:cs typeface="DM Sans"/>
                <a:sym typeface="DM Sans"/>
              </a:rPr>
            </a:br>
            <a:r>
              <a:rPr lang="en-GB" sz="1350">
                <a:solidFill>
                  <a:schemeClr val="dk1"/>
                </a:solidFill>
                <a:latin typeface="DM Sans"/>
                <a:ea typeface="DM Sans"/>
                <a:cs typeface="DM Sans"/>
                <a:sym typeface="DM Sans"/>
              </a:rPr>
              <a:t>Este tipo de documentos es escrito por los Product Owners.</a:t>
            </a:r>
            <a:endParaRPr sz="1350">
              <a:solidFill>
                <a:schemeClr val="dk1"/>
              </a:solidFill>
              <a:latin typeface="DM Sans"/>
              <a:ea typeface="DM Sans"/>
              <a:cs typeface="DM Sans"/>
              <a:sym typeface="DM Sans"/>
            </a:endParaRPr>
          </a:p>
        </p:txBody>
      </p:sp>
      <p:sp>
        <p:nvSpPr>
          <p:cNvPr id="272" name="Google Shape;272;p51"/>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800"/>
              <a:buFont typeface="Arial"/>
              <a:buNone/>
            </a:pPr>
            <a:r>
              <a:rPr lang="en-GB" sz="1350">
                <a:solidFill>
                  <a:schemeClr val="dk1"/>
                </a:solidFill>
                <a:highlight>
                  <a:srgbClr val="EAFF6A"/>
                </a:highlight>
                <a:latin typeface="DM Sans"/>
                <a:ea typeface="DM Sans"/>
                <a:cs typeface="DM Sans"/>
                <a:sym typeface="DM Sans"/>
              </a:rPr>
              <a:t>Como</a:t>
            </a:r>
            <a:r>
              <a:rPr lang="en-GB" sz="1350">
                <a:solidFill>
                  <a:schemeClr val="dk1"/>
                </a:solidFill>
                <a:latin typeface="DM Sans"/>
                <a:ea typeface="DM Sans"/>
                <a:cs typeface="DM Sans"/>
                <a:sym typeface="DM Sans"/>
              </a:rPr>
              <a:t> cliente</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n-GB" sz="1350">
                <a:solidFill>
                  <a:schemeClr val="dk1"/>
                </a:solidFill>
                <a:highlight>
                  <a:srgbClr val="EAFF6A"/>
                </a:highlight>
                <a:latin typeface="DM Sans"/>
                <a:ea typeface="DM Sans"/>
                <a:cs typeface="DM Sans"/>
                <a:sym typeface="DM Sans"/>
              </a:rPr>
              <a:t>Quiero</a:t>
            </a:r>
            <a:r>
              <a:rPr lang="en-GB" sz="1350">
                <a:solidFill>
                  <a:schemeClr val="dk1"/>
                </a:solidFill>
                <a:latin typeface="DM Sans"/>
                <a:ea typeface="DM Sans"/>
                <a:cs typeface="DM Sans"/>
                <a:sym typeface="DM Sans"/>
              </a:rPr>
              <a:t> ingresar con usuario y contraseña</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n-GB" sz="1350">
                <a:solidFill>
                  <a:schemeClr val="dk1"/>
                </a:solidFill>
                <a:highlight>
                  <a:srgbClr val="EAFF6A"/>
                </a:highlight>
                <a:latin typeface="DM Sans"/>
                <a:ea typeface="DM Sans"/>
                <a:cs typeface="DM Sans"/>
                <a:sym typeface="DM Sans"/>
              </a:rPr>
              <a:t>Para</a:t>
            </a:r>
            <a:r>
              <a:rPr lang="en-GB" sz="1350">
                <a:solidFill>
                  <a:schemeClr val="dk1"/>
                </a:solidFill>
                <a:latin typeface="DM Sans"/>
                <a:ea typeface="DM Sans"/>
                <a:cs typeface="DM Sans"/>
                <a:sym typeface="DM Sans"/>
              </a:rPr>
              <a:t> poder loguearme</a:t>
            </a:r>
            <a:endParaRPr sz="135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5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Otras pruebas estáticas</a:t>
            </a:r>
            <a:endParaRPr b="1" sz="4000">
              <a:solidFill>
                <a:schemeClr val="dk1"/>
              </a:solidFill>
              <a:latin typeface="DM Sans"/>
              <a:ea typeface="DM Sans"/>
              <a:cs typeface="DM Sans"/>
              <a:sym typeface="DM Sans"/>
            </a:endParaRPr>
          </a:p>
        </p:txBody>
      </p:sp>
      <p:sp>
        <p:nvSpPr>
          <p:cNvPr id="278" name="Google Shape;278;p52"/>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1350">
                <a:solidFill>
                  <a:schemeClr val="dk1"/>
                </a:solidFill>
                <a:latin typeface="DM Sans"/>
                <a:ea typeface="DM Sans"/>
                <a:cs typeface="DM Sans"/>
                <a:sym typeface="DM Sans"/>
              </a:rPr>
              <a:t>Existen muchos tipos de documentación que pueden surgir de acuerdo al proyecto que trabajemos. Los mismos se encuentran dentro de  los “requisitos funcionales” ya que son distintos diagramas de metodologías funcionales.</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279" name="Google Shape;279;p52"/>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solidFill>
                  <a:schemeClr val="dk1"/>
                </a:solidFill>
                <a:latin typeface="DM Sans"/>
                <a:ea typeface="DM Sans"/>
                <a:cs typeface="DM Sans"/>
                <a:sym typeface="DM Sans"/>
              </a:rPr>
              <a:t>Lo importante es siempre solicitar la mayor cantidad de documentación posible, previo a comenzar con nuestras pruebas.</a:t>
            </a:r>
            <a:endParaRPr sz="135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53"/>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GB"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285" name="Google Shape;285;p53"/>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54"/>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lt1"/>
                </a:solidFill>
                <a:latin typeface="DM Sans"/>
                <a:ea typeface="DM Sans"/>
                <a:cs typeface="DM Sans"/>
                <a:sym typeface="DM Sans"/>
              </a:rPr>
              <a:t>Armar un</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n-GB" sz="4000">
                <a:solidFill>
                  <a:srgbClr val="EA90FF"/>
                </a:solidFill>
                <a:latin typeface="DM Sans"/>
                <a:ea typeface="DM Sans"/>
                <a:cs typeface="DM Sans"/>
                <a:sym typeface="DM Sans"/>
              </a:rPr>
              <a:t>plan de pruebas</a:t>
            </a:r>
            <a:endParaRPr b="1" sz="4000">
              <a:solidFill>
                <a:srgbClr val="EA90FF"/>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5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Plan de pruebas</a:t>
            </a:r>
            <a:endParaRPr b="1" sz="4000">
              <a:solidFill>
                <a:schemeClr val="dk1"/>
              </a:solidFill>
              <a:latin typeface="DM Sans"/>
              <a:ea typeface="DM Sans"/>
              <a:cs typeface="DM Sans"/>
              <a:sym typeface="DM Sans"/>
            </a:endParaRPr>
          </a:p>
        </p:txBody>
      </p:sp>
      <p:sp>
        <p:nvSpPr>
          <p:cNvPr id="296" name="Google Shape;296;p55"/>
          <p:cNvSpPr txBox="1"/>
          <p:nvPr/>
        </p:nvSpPr>
        <p:spPr>
          <a:xfrm>
            <a:off x="457725" y="2211625"/>
            <a:ext cx="4730100" cy="2304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Clr>
                <a:schemeClr val="dk1"/>
              </a:buClr>
              <a:buSzPts val="1100"/>
              <a:buFont typeface="Arial"/>
              <a:buNone/>
            </a:pPr>
            <a:r>
              <a:rPr lang="en-GB" sz="1350">
                <a:latin typeface="DM Sans"/>
                <a:ea typeface="DM Sans"/>
                <a:cs typeface="DM Sans"/>
                <a:sym typeface="DM Sans"/>
              </a:rPr>
              <a:t>Describe las actividades de prueba para proyectos de desarrollo y mantenimiento. </a:t>
            </a:r>
            <a:endParaRPr sz="1350">
              <a:latin typeface="DM Sans"/>
              <a:ea typeface="DM Sans"/>
              <a:cs typeface="DM Sans"/>
              <a:sym typeface="DM Sans"/>
            </a:endParaRPr>
          </a:p>
          <a:p>
            <a:pPr indent="0" lvl="0" marL="0" rtl="0" algn="just">
              <a:lnSpc>
                <a:spcPct val="115000"/>
              </a:lnSpc>
              <a:spcBef>
                <a:spcPts val="0"/>
              </a:spcBef>
              <a:spcAft>
                <a:spcPts val="0"/>
              </a:spcAft>
              <a:buClr>
                <a:schemeClr val="dk1"/>
              </a:buClr>
              <a:buSzPts val="1100"/>
              <a:buFont typeface="Arial"/>
              <a:buNone/>
            </a:pPr>
            <a:r>
              <a:rPr lang="en-GB" sz="1350">
                <a:latin typeface="DM Sans"/>
                <a:ea typeface="DM Sans"/>
                <a:cs typeface="DM Sans"/>
                <a:sym typeface="DM Sans"/>
              </a:rPr>
              <a:t>La planificación depende de la política y la estrategia de prueba de la organización, los ciclos de vida de desarrollo y los métodos utilizados, el alcance de la prueba, los objetivos, los riesgos, las restricciones, la criticidad, la capacidad de ser probado y la disponibilidad de los recursos.</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pic>
        <p:nvPicPr>
          <p:cNvPr id="297" name="Google Shape;297;p55"/>
          <p:cNvPicPr preferRelativeResize="0"/>
          <p:nvPr/>
        </p:nvPicPr>
        <p:blipFill rotWithShape="1">
          <a:blip r:embed="rId3">
            <a:alphaModFix/>
          </a:blip>
          <a:srcRect b="0" l="0" r="0" t="0"/>
          <a:stretch/>
        </p:blipFill>
        <p:spPr>
          <a:xfrm>
            <a:off x="5842000" y="1541087"/>
            <a:ext cx="2061325" cy="20613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Ejemplo de plan de pruebas</a:t>
            </a:r>
            <a:endParaRPr b="1" sz="3500">
              <a:solidFill>
                <a:schemeClr val="lt1"/>
              </a:solidFill>
              <a:latin typeface="DM Sans"/>
              <a:ea typeface="DM Sans"/>
              <a:cs typeface="DM Sans"/>
              <a:sym typeface="DM Sans"/>
            </a:endParaRPr>
          </a:p>
        </p:txBody>
      </p:sp>
      <p:sp>
        <p:nvSpPr>
          <p:cNvPr id="303" name="Google Shape;303;p56"/>
          <p:cNvSpPr txBox="1"/>
          <p:nvPr/>
        </p:nvSpPr>
        <p:spPr>
          <a:xfrm>
            <a:off x="464750" y="46378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1100">
                <a:solidFill>
                  <a:srgbClr val="999999"/>
                </a:solidFill>
                <a:latin typeface="DM Sans"/>
                <a:ea typeface="DM Sans"/>
                <a:cs typeface="DM Sans"/>
                <a:sym typeface="DM Sans"/>
              </a:rPr>
              <a:t>Fuente: </a:t>
            </a:r>
            <a:r>
              <a:rPr lang="en-GB" sz="1100" u="sng">
                <a:solidFill>
                  <a:schemeClr val="hlink"/>
                </a:solidFill>
                <a:latin typeface="DM Sans"/>
                <a:ea typeface="DM Sans"/>
                <a:cs typeface="DM Sans"/>
                <a:sym typeface="DM Sans"/>
                <a:hlinkClick r:id="rId3"/>
              </a:rPr>
              <a:t>plan de pruebas del sistema de gestión hospitalaria</a:t>
            </a:r>
            <a:endParaRPr i="1" sz="1100" u="sng">
              <a:solidFill>
                <a:srgbClr val="83AEFB"/>
              </a:solidFill>
              <a:latin typeface="DM Sans"/>
              <a:ea typeface="DM Sans"/>
              <a:cs typeface="DM Sans"/>
              <a:sym typeface="DM Sans"/>
            </a:endParaRPr>
          </a:p>
        </p:txBody>
      </p:sp>
      <p:pic>
        <p:nvPicPr>
          <p:cNvPr id="304" name="Google Shape;304;p56"/>
          <p:cNvPicPr preferRelativeResize="0"/>
          <p:nvPr/>
        </p:nvPicPr>
        <p:blipFill rotWithShape="1">
          <a:blip r:embed="rId4">
            <a:alphaModFix/>
          </a:blip>
          <a:srcRect b="0" l="0" r="0" t="0"/>
          <a:stretch/>
        </p:blipFill>
        <p:spPr>
          <a:xfrm>
            <a:off x="3481825" y="1119625"/>
            <a:ext cx="2180350" cy="3265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Planificación en el tiempo</a:t>
            </a:r>
            <a:endParaRPr b="1" sz="4000">
              <a:solidFill>
                <a:schemeClr val="dk1"/>
              </a:solidFill>
              <a:latin typeface="DM Sans"/>
              <a:ea typeface="DM Sans"/>
              <a:cs typeface="DM Sans"/>
              <a:sym typeface="DM Sans"/>
            </a:endParaRPr>
          </a:p>
        </p:txBody>
      </p:sp>
      <p:sp>
        <p:nvSpPr>
          <p:cNvPr id="310" name="Google Shape;310;p57"/>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1350">
                <a:solidFill>
                  <a:schemeClr val="dk1"/>
                </a:solidFill>
                <a:latin typeface="DM Sans"/>
                <a:ea typeface="DM Sans"/>
                <a:cs typeface="DM Sans"/>
                <a:sym typeface="DM Sans"/>
              </a:rPr>
              <a:t>A medida que el proyecto y la planificación de la prueba evolucionan, se dispone de más información y se pueden incluir más detalles en el plan de prueba. </a:t>
            </a:r>
            <a:endParaRPr sz="1350">
              <a:solidFill>
                <a:schemeClr val="dk1"/>
              </a:solidFill>
              <a:latin typeface="DM Sans"/>
              <a:ea typeface="DM Sans"/>
              <a:cs typeface="DM Sans"/>
              <a:sym typeface="DM Sans"/>
            </a:endParaRPr>
          </a:p>
        </p:txBody>
      </p:sp>
      <p:sp>
        <p:nvSpPr>
          <p:cNvPr id="311" name="Google Shape;311;p57"/>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chemeClr val="dk1"/>
                </a:solidFill>
                <a:latin typeface="DM Sans"/>
                <a:ea typeface="DM Sans"/>
                <a:cs typeface="DM Sans"/>
                <a:sym typeface="DM Sans"/>
              </a:rPr>
              <a:t>La planificación de la prueba es una actividad que se realiza de forma continua a lo largo de todo el ciclo de vida del producto.</a:t>
            </a:r>
            <a:endParaRPr sz="135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Alcance del plan</a:t>
            </a:r>
            <a:endParaRPr b="1" sz="4000">
              <a:solidFill>
                <a:schemeClr val="dk1"/>
              </a:solidFill>
              <a:latin typeface="DM Sans"/>
              <a:ea typeface="DM Sans"/>
              <a:cs typeface="DM Sans"/>
              <a:sym typeface="DM Sans"/>
            </a:endParaRPr>
          </a:p>
        </p:txBody>
      </p:sp>
      <p:sp>
        <p:nvSpPr>
          <p:cNvPr id="317" name="Google Shape;317;p58"/>
          <p:cNvSpPr txBox="1"/>
          <p:nvPr/>
        </p:nvSpPr>
        <p:spPr>
          <a:xfrm>
            <a:off x="473350" y="1908175"/>
            <a:ext cx="6612900" cy="1431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1350">
                <a:solidFill>
                  <a:schemeClr val="dk1"/>
                </a:solidFill>
                <a:latin typeface="DM Sans"/>
                <a:ea typeface="DM Sans"/>
                <a:cs typeface="DM Sans"/>
                <a:sym typeface="DM Sans"/>
              </a:rPr>
              <a:t>La planificación puede documentarse en:</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Helvetica Neue"/>
              <a:buChar char="✓"/>
            </a:pPr>
            <a:r>
              <a:rPr lang="en-GB" sz="1350">
                <a:solidFill>
                  <a:schemeClr val="dk1"/>
                </a:solidFill>
                <a:latin typeface="DM Sans"/>
                <a:ea typeface="DM Sans"/>
                <a:cs typeface="DM Sans"/>
                <a:sym typeface="DM Sans"/>
              </a:rPr>
              <a:t>Un plan maestro de prueba. </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Helvetica Neue"/>
              <a:buChar char="✓"/>
            </a:pPr>
            <a:r>
              <a:rPr lang="en-GB" sz="1350">
                <a:solidFill>
                  <a:schemeClr val="dk1"/>
                </a:solidFill>
                <a:latin typeface="DM Sans"/>
                <a:ea typeface="DM Sans"/>
                <a:cs typeface="DM Sans"/>
                <a:sym typeface="DM Sans"/>
              </a:rPr>
              <a:t>Planes de prueba separados para los niveles de prueba, tales como las pruebas de sistema y las pruebas de aceptación.</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Helvetica Neue"/>
              <a:buChar char="✓"/>
            </a:pPr>
            <a:r>
              <a:rPr lang="en-GB" sz="1350">
                <a:solidFill>
                  <a:schemeClr val="dk1"/>
                </a:solidFill>
                <a:latin typeface="DM Sans"/>
                <a:ea typeface="DM Sans"/>
                <a:cs typeface="DM Sans"/>
                <a:sym typeface="DM Sans"/>
              </a:rPr>
              <a:t>Tipos de prueba separados como la prueba de usabilidad y la prueba de rendimiento. </a:t>
            </a:r>
            <a:endParaRPr sz="135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Actividades de planificación</a:t>
            </a:r>
            <a:endParaRPr b="1" sz="4000">
              <a:solidFill>
                <a:schemeClr val="dk1"/>
              </a:solidFill>
              <a:latin typeface="DM Sans"/>
              <a:ea typeface="DM Sans"/>
              <a:cs typeface="DM Sans"/>
              <a:sym typeface="DM Sans"/>
            </a:endParaRPr>
          </a:p>
        </p:txBody>
      </p:sp>
      <p:sp>
        <p:nvSpPr>
          <p:cNvPr id="323" name="Google Shape;323;p59"/>
          <p:cNvSpPr txBox="1"/>
          <p:nvPr/>
        </p:nvSpPr>
        <p:spPr>
          <a:xfrm>
            <a:off x="457725" y="2592625"/>
            <a:ext cx="47301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1350">
                <a:latin typeface="DM Sans"/>
                <a:ea typeface="DM Sans"/>
                <a:cs typeface="DM Sans"/>
                <a:sym typeface="DM Sans"/>
              </a:rPr>
              <a:t>Al momento de realizar el plan de pruebas, es necesario hacer una lista de actividades que marcan los límites, tiempos y control de todo el sistema de pruebas.</a:t>
            </a:r>
            <a:endParaRPr sz="1350">
              <a:latin typeface="DM Sans"/>
              <a:ea typeface="DM Sans"/>
              <a:cs typeface="DM Sans"/>
              <a:sym typeface="DM Sans"/>
            </a:endParaRPr>
          </a:p>
        </p:txBody>
      </p:sp>
      <p:pic>
        <p:nvPicPr>
          <p:cNvPr id="324" name="Google Shape;324;p59"/>
          <p:cNvPicPr preferRelativeResize="0"/>
          <p:nvPr/>
        </p:nvPicPr>
        <p:blipFill rotWithShape="1">
          <a:blip r:embed="rId3">
            <a:alphaModFix/>
          </a:blip>
          <a:srcRect b="0" l="0" r="0" t="0"/>
          <a:stretch/>
        </p:blipFill>
        <p:spPr>
          <a:xfrm>
            <a:off x="5904350" y="1514638"/>
            <a:ext cx="2114225" cy="2114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3"/>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09" name="Google Shape;109;p33"/>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110" name="Google Shape;110;p33"/>
          <p:cNvSpPr txBox="1"/>
          <p:nvPr/>
        </p:nvSpPr>
        <p:spPr>
          <a:xfrm>
            <a:off x="2690561" y="2054738"/>
            <a:ext cx="4281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solidFill>
                  <a:schemeClr val="lt1"/>
                </a:solidFill>
                <a:latin typeface="DM Sans"/>
                <a:ea typeface="DM Sans"/>
                <a:cs typeface="DM Sans"/>
                <a:sym typeface="DM Sans"/>
              </a:rPr>
              <a:t>Aprender</a:t>
            </a:r>
            <a:r>
              <a:rPr lang="en-GB" sz="1350">
                <a:solidFill>
                  <a:schemeClr val="lt1"/>
                </a:solidFill>
                <a:latin typeface="DM Sans"/>
                <a:ea typeface="DM Sans"/>
                <a:cs typeface="DM Sans"/>
                <a:sym typeface="DM Sans"/>
              </a:rPr>
              <a:t> el ciclo de vida de pruebas para conocer sus funciones</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pic>
        <p:nvPicPr>
          <p:cNvPr id="111" name="Google Shape;111;p33"/>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112" name="Google Shape;112;p33"/>
          <p:cNvSpPr txBox="1"/>
          <p:nvPr/>
        </p:nvSpPr>
        <p:spPr>
          <a:xfrm>
            <a:off x="2690561" y="2912213"/>
            <a:ext cx="42813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GB" sz="1350">
                <a:solidFill>
                  <a:schemeClr val="lt1"/>
                </a:solidFill>
                <a:latin typeface="DM Sans"/>
                <a:ea typeface="DM Sans"/>
                <a:cs typeface="DM Sans"/>
                <a:sym typeface="DM Sans"/>
              </a:rPr>
              <a:t>Conocer</a:t>
            </a:r>
            <a:r>
              <a:rPr lang="en-GB" sz="1350">
                <a:solidFill>
                  <a:schemeClr val="lt1"/>
                </a:solidFill>
                <a:latin typeface="DM Sans"/>
                <a:ea typeface="DM Sans"/>
                <a:cs typeface="DM Sans"/>
                <a:sym typeface="DM Sans"/>
              </a:rPr>
              <a:t> cómo preparar las pruebas antes de ejecutarlas</a:t>
            </a:r>
            <a:endParaRPr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lt1"/>
              </a:solidFill>
              <a:latin typeface="DM Sans"/>
              <a:ea typeface="DM Sans"/>
              <a:cs typeface="DM Sans"/>
              <a:sym typeface="DM Sans"/>
            </a:endParaRPr>
          </a:p>
        </p:txBody>
      </p:sp>
      <p:cxnSp>
        <p:nvCxnSpPr>
          <p:cNvPr id="113" name="Google Shape;113;p33"/>
          <p:cNvCxnSpPr>
            <a:stCxn id="109" idx="2"/>
            <a:endCxn id="111"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grpSp>
        <p:nvGrpSpPr>
          <p:cNvPr id="329" name="Google Shape;329;p60"/>
          <p:cNvGrpSpPr/>
          <p:nvPr/>
        </p:nvGrpSpPr>
        <p:grpSpPr>
          <a:xfrm>
            <a:off x="473370" y="619431"/>
            <a:ext cx="738905" cy="738905"/>
            <a:chOff x="575612" y="1950748"/>
            <a:chExt cx="431100" cy="431100"/>
          </a:xfrm>
        </p:grpSpPr>
        <p:sp>
          <p:nvSpPr>
            <p:cNvPr id="330" name="Google Shape;330;p60"/>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1" name="Google Shape;331;p60"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32" name="Google Shape;332;p6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33" name="Google Shape;333;p60"/>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GB" sz="2500">
                <a:solidFill>
                  <a:schemeClr val="lt1"/>
                </a:solidFill>
                <a:latin typeface="DM Sans"/>
                <a:ea typeface="DM Sans"/>
                <a:cs typeface="DM Sans"/>
                <a:sym typeface="DM Sans"/>
              </a:rPr>
              <a:t>¿Consideran que es importante planificar? ¿por qué?</a:t>
            </a:r>
            <a:endParaRPr b="1" sz="2500">
              <a:solidFill>
                <a:schemeClr val="lt1"/>
              </a:solidFill>
              <a:latin typeface="DM Sans"/>
              <a:ea typeface="DM Sans"/>
              <a:cs typeface="DM Sans"/>
              <a:sym typeface="DM Sans"/>
            </a:endParaRPr>
          </a:p>
        </p:txBody>
      </p:sp>
      <p:sp>
        <p:nvSpPr>
          <p:cNvPr id="334" name="Google Shape;334;p60"/>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500">
              <a:solidFill>
                <a:schemeClr val="lt1"/>
              </a:solidFill>
              <a:latin typeface="DM Sans"/>
              <a:ea typeface="DM Sans"/>
              <a:cs typeface="DM Sans"/>
              <a:sym typeface="DM Sans"/>
            </a:endParaRPr>
          </a:p>
          <a:p>
            <a:pPr indent="0" lvl="0" marL="0" rtl="0" algn="l">
              <a:spcBef>
                <a:spcPts val="0"/>
              </a:spcBef>
              <a:spcAft>
                <a:spcPts val="0"/>
              </a:spcAft>
              <a:buNone/>
            </a:pPr>
            <a:r>
              <a:rPr lang="en-GB" sz="2000">
                <a:solidFill>
                  <a:srgbClr val="83AEFB"/>
                </a:solidFill>
                <a:latin typeface="DM Sans"/>
                <a:ea typeface="DM Sans"/>
                <a:cs typeface="DM Sans"/>
                <a:sym typeface="DM Sans"/>
              </a:rPr>
              <a:t>Contesta por el chat de zoom</a:t>
            </a:r>
            <a:endParaRPr sz="2000">
              <a:solidFill>
                <a:srgbClr val="83AEFB"/>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6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Actividades de planificación</a:t>
            </a:r>
            <a:endParaRPr b="1" sz="4000">
              <a:solidFill>
                <a:schemeClr val="dk1"/>
              </a:solidFill>
              <a:latin typeface="DM Sans"/>
              <a:ea typeface="DM Sans"/>
              <a:cs typeface="DM Sans"/>
              <a:sym typeface="DM Sans"/>
            </a:endParaRPr>
          </a:p>
        </p:txBody>
      </p:sp>
      <p:sp>
        <p:nvSpPr>
          <p:cNvPr id="340" name="Google Shape;340;p61"/>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1"/>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61"/>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3" name="Google Shape;343;p61"/>
          <p:cNvCxnSpPr>
            <a:stCxn id="340" idx="6"/>
            <a:endCxn id="341"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344" name="Google Shape;344;p61"/>
          <p:cNvCxnSpPr>
            <a:stCxn id="341" idx="6"/>
            <a:endCxn id="342"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345" name="Google Shape;345;p61"/>
          <p:cNvSpPr txBox="1"/>
          <p:nvPr/>
        </p:nvSpPr>
        <p:spPr>
          <a:xfrm>
            <a:off x="1049225" y="27353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600"/>
              <a:buFont typeface="Arial"/>
              <a:buNone/>
            </a:pPr>
            <a:r>
              <a:rPr lang="en-GB" sz="1350">
                <a:solidFill>
                  <a:schemeClr val="dk1"/>
                </a:solidFill>
                <a:latin typeface="DM Sans"/>
                <a:ea typeface="DM Sans"/>
                <a:cs typeface="DM Sans"/>
                <a:sym typeface="DM Sans"/>
              </a:rPr>
              <a:t>Determinar el alcance, los objetivos y los riesgos de la prueba</a:t>
            </a:r>
            <a:endParaRPr sz="1350">
              <a:solidFill>
                <a:schemeClr val="dk1"/>
              </a:solidFill>
              <a:latin typeface="DM Sans"/>
              <a:ea typeface="DM Sans"/>
              <a:cs typeface="DM Sans"/>
              <a:sym typeface="DM Sans"/>
            </a:endParaRPr>
          </a:p>
        </p:txBody>
      </p:sp>
      <p:sp>
        <p:nvSpPr>
          <p:cNvPr id="346" name="Google Shape;346;p61"/>
          <p:cNvSpPr txBox="1"/>
          <p:nvPr/>
        </p:nvSpPr>
        <p:spPr>
          <a:xfrm>
            <a:off x="3596550" y="27353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600"/>
              <a:buFont typeface="Arial"/>
              <a:buNone/>
            </a:pPr>
            <a:r>
              <a:rPr lang="en-GB" sz="1350">
                <a:solidFill>
                  <a:schemeClr val="dk1"/>
                </a:solidFill>
                <a:latin typeface="DM Sans"/>
                <a:ea typeface="DM Sans"/>
                <a:cs typeface="DM Sans"/>
                <a:sym typeface="DM Sans"/>
              </a:rPr>
              <a:t>Definir el enfoque general de la prueba</a:t>
            </a:r>
            <a:endParaRPr sz="16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p:txBody>
      </p:sp>
      <p:sp>
        <p:nvSpPr>
          <p:cNvPr id="347" name="Google Shape;347;p61"/>
          <p:cNvSpPr txBox="1"/>
          <p:nvPr/>
        </p:nvSpPr>
        <p:spPr>
          <a:xfrm>
            <a:off x="6143875" y="2735375"/>
            <a:ext cx="1950900" cy="1587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600"/>
              <a:buFont typeface="Arial"/>
              <a:buNone/>
            </a:pPr>
            <a:r>
              <a:rPr lang="en-GB" sz="1350">
                <a:solidFill>
                  <a:schemeClr val="dk1"/>
                </a:solidFill>
                <a:latin typeface="DM Sans"/>
                <a:ea typeface="DM Sans"/>
                <a:cs typeface="DM Sans"/>
                <a:sym typeface="DM Sans"/>
              </a:rPr>
              <a:t>Integrar y coordinar las actividades de prueba en las actividades del ciclo de vida del software</a:t>
            </a:r>
            <a:endParaRPr sz="1350">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600"/>
              <a:buFont typeface="Arial"/>
              <a:buNone/>
            </a:pPr>
            <a:r>
              <a:t/>
            </a:r>
            <a:endParaRPr sz="1350">
              <a:solidFill>
                <a:schemeClr val="dk1"/>
              </a:solidFill>
              <a:latin typeface="DM Sans"/>
              <a:ea typeface="DM Sans"/>
              <a:cs typeface="DM Sans"/>
              <a:sym typeface="DM Sans"/>
            </a:endParaRPr>
          </a:p>
        </p:txBody>
      </p:sp>
      <p:sp>
        <p:nvSpPr>
          <p:cNvPr id="348" name="Google Shape;348;p61"/>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349" name="Google Shape;349;p61"/>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sp>
        <p:nvSpPr>
          <p:cNvPr id="350" name="Google Shape;350;p61"/>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Actividades de planificación</a:t>
            </a:r>
            <a:endParaRPr b="1" sz="4000">
              <a:solidFill>
                <a:schemeClr val="dk1"/>
              </a:solidFill>
              <a:latin typeface="DM Sans"/>
              <a:ea typeface="DM Sans"/>
              <a:cs typeface="DM Sans"/>
              <a:sym typeface="DM Sans"/>
            </a:endParaRPr>
          </a:p>
        </p:txBody>
      </p:sp>
      <p:sp>
        <p:nvSpPr>
          <p:cNvPr id="356" name="Google Shape;356;p62"/>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2"/>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62"/>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59" name="Google Shape;359;p62"/>
          <p:cNvCxnSpPr>
            <a:stCxn id="356" idx="6"/>
            <a:endCxn id="357"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360" name="Google Shape;360;p62"/>
          <p:cNvCxnSpPr>
            <a:stCxn id="357" idx="6"/>
            <a:endCxn id="358"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361" name="Google Shape;361;p62"/>
          <p:cNvSpPr txBox="1"/>
          <p:nvPr/>
        </p:nvSpPr>
        <p:spPr>
          <a:xfrm>
            <a:off x="903750" y="2735375"/>
            <a:ext cx="2129400" cy="1826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600"/>
              <a:buFont typeface="Arial"/>
              <a:buNone/>
            </a:pPr>
            <a:r>
              <a:rPr lang="en-GB" sz="1350">
                <a:solidFill>
                  <a:schemeClr val="dk1"/>
                </a:solidFill>
                <a:latin typeface="DM Sans"/>
                <a:ea typeface="DM Sans"/>
                <a:cs typeface="DM Sans"/>
                <a:sym typeface="DM Sans"/>
              </a:rPr>
              <a:t>Tomar decisiones sobre qué se va a probar, las personas y otros recursos necesarios para las actividades de prueba.</a:t>
            </a:r>
            <a:endParaRPr sz="1350">
              <a:solidFill>
                <a:schemeClr val="dk1"/>
              </a:solidFill>
              <a:latin typeface="DM Sans"/>
              <a:ea typeface="DM Sans"/>
              <a:cs typeface="DM Sans"/>
              <a:sym typeface="DM Sans"/>
            </a:endParaRPr>
          </a:p>
          <a:p>
            <a:pPr indent="0" lvl="0" marL="0" marR="0" rtl="0" algn="ctr">
              <a:lnSpc>
                <a:spcPct val="115000"/>
              </a:lnSpc>
              <a:spcBef>
                <a:spcPts val="0"/>
              </a:spcBef>
              <a:spcAft>
                <a:spcPts val="0"/>
              </a:spcAft>
              <a:buClr>
                <a:schemeClr val="dk1"/>
              </a:buClr>
              <a:buSzPts val="1600"/>
              <a:buFont typeface="Arial"/>
              <a:buNone/>
            </a:pPr>
            <a:r>
              <a:t/>
            </a:r>
            <a:endParaRPr sz="1350">
              <a:solidFill>
                <a:schemeClr val="dk1"/>
              </a:solidFill>
              <a:latin typeface="DM Sans"/>
              <a:ea typeface="DM Sans"/>
              <a:cs typeface="DM Sans"/>
              <a:sym typeface="DM Sans"/>
            </a:endParaRPr>
          </a:p>
        </p:txBody>
      </p:sp>
      <p:sp>
        <p:nvSpPr>
          <p:cNvPr id="362" name="Google Shape;362;p62"/>
          <p:cNvSpPr txBox="1"/>
          <p:nvPr/>
        </p:nvSpPr>
        <p:spPr>
          <a:xfrm>
            <a:off x="3318097" y="2735375"/>
            <a:ext cx="2451600" cy="20652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600"/>
              <a:buFont typeface="Arial"/>
              <a:buNone/>
            </a:pPr>
            <a:r>
              <a:rPr lang="en-GB" sz="1350">
                <a:solidFill>
                  <a:schemeClr val="dk1"/>
                </a:solidFill>
                <a:latin typeface="DM Sans"/>
                <a:ea typeface="DM Sans"/>
                <a:cs typeface="DM Sans"/>
                <a:sym typeface="DM Sans"/>
              </a:rPr>
              <a:t>Establecer un calendario para las actividades de análisis, diseño, implementación, ejecución y evaluación de la prueba, ya sea en fechas particulares o en el contexto de cada iteración.</a:t>
            </a:r>
            <a:endParaRPr sz="1350">
              <a:solidFill>
                <a:schemeClr val="dk1"/>
              </a:solidFill>
              <a:latin typeface="DM Sans"/>
              <a:ea typeface="DM Sans"/>
              <a:cs typeface="DM Sans"/>
              <a:sym typeface="DM Sans"/>
            </a:endParaRPr>
          </a:p>
        </p:txBody>
      </p:sp>
      <p:sp>
        <p:nvSpPr>
          <p:cNvPr id="363" name="Google Shape;363;p62"/>
          <p:cNvSpPr txBox="1"/>
          <p:nvPr/>
        </p:nvSpPr>
        <p:spPr>
          <a:xfrm>
            <a:off x="6054643" y="2735375"/>
            <a:ext cx="2129400" cy="87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600"/>
              <a:buFont typeface="Arial"/>
              <a:buNone/>
            </a:pPr>
            <a:r>
              <a:rPr lang="en-GB" sz="1350">
                <a:solidFill>
                  <a:schemeClr val="dk1"/>
                </a:solidFill>
                <a:latin typeface="DM Sans"/>
                <a:ea typeface="DM Sans"/>
                <a:cs typeface="DM Sans"/>
                <a:sym typeface="DM Sans"/>
              </a:rPr>
              <a:t>Selección de métricas para monitorizar y controlar la prueba.</a:t>
            </a:r>
            <a:endParaRPr sz="1350">
              <a:solidFill>
                <a:schemeClr val="dk1"/>
              </a:solidFill>
              <a:latin typeface="DM Sans"/>
              <a:ea typeface="DM Sans"/>
              <a:cs typeface="DM Sans"/>
              <a:sym typeface="DM Sans"/>
            </a:endParaRPr>
          </a:p>
        </p:txBody>
      </p:sp>
      <p:sp>
        <p:nvSpPr>
          <p:cNvPr id="364" name="Google Shape;364;p62"/>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000">
                <a:solidFill>
                  <a:schemeClr val="dk1"/>
                </a:solidFill>
                <a:latin typeface="DM Sans"/>
                <a:ea typeface="DM Sans"/>
                <a:cs typeface="DM Sans"/>
                <a:sym typeface="DM Sans"/>
              </a:rPr>
              <a:t>5</a:t>
            </a:r>
            <a:endParaRPr b="1" sz="3000">
              <a:solidFill>
                <a:schemeClr val="dk1"/>
              </a:solidFill>
              <a:latin typeface="DM Sans"/>
              <a:ea typeface="DM Sans"/>
              <a:cs typeface="DM Sans"/>
              <a:sym typeface="DM Sans"/>
            </a:endParaRPr>
          </a:p>
        </p:txBody>
      </p:sp>
      <p:sp>
        <p:nvSpPr>
          <p:cNvPr id="365" name="Google Shape;365;p62"/>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000">
                <a:solidFill>
                  <a:schemeClr val="dk1"/>
                </a:solidFill>
                <a:latin typeface="DM Sans"/>
                <a:ea typeface="DM Sans"/>
                <a:cs typeface="DM Sans"/>
                <a:sym typeface="DM Sans"/>
              </a:rPr>
              <a:t>6</a:t>
            </a:r>
            <a:endParaRPr b="1" sz="3000">
              <a:solidFill>
                <a:schemeClr val="dk1"/>
              </a:solidFill>
              <a:latin typeface="DM Sans"/>
              <a:ea typeface="DM Sans"/>
              <a:cs typeface="DM Sans"/>
              <a:sym typeface="DM Sans"/>
            </a:endParaRPr>
          </a:p>
        </p:txBody>
      </p:sp>
      <p:sp>
        <p:nvSpPr>
          <p:cNvPr id="366" name="Google Shape;366;p62"/>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000">
                <a:solidFill>
                  <a:schemeClr val="dk1"/>
                </a:solidFill>
                <a:latin typeface="DM Sans"/>
                <a:ea typeface="DM Sans"/>
                <a:cs typeface="DM Sans"/>
                <a:sym typeface="DM Sans"/>
              </a:rPr>
              <a:t>4</a:t>
            </a:r>
            <a:endParaRPr b="1" sz="300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Actividades de planificación</a:t>
            </a:r>
            <a:endParaRPr b="1" sz="4000">
              <a:solidFill>
                <a:schemeClr val="dk1"/>
              </a:solidFill>
              <a:latin typeface="DM Sans"/>
              <a:ea typeface="DM Sans"/>
              <a:cs typeface="DM Sans"/>
              <a:sym typeface="DM Sans"/>
            </a:endParaRPr>
          </a:p>
        </p:txBody>
      </p:sp>
      <p:sp>
        <p:nvSpPr>
          <p:cNvPr id="372" name="Google Shape;372;p63"/>
          <p:cNvSpPr/>
          <p:nvPr/>
        </p:nvSpPr>
        <p:spPr>
          <a:xfrm>
            <a:off x="3071265" y="19457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63"/>
          <p:cNvSpPr/>
          <p:nvPr/>
        </p:nvSpPr>
        <p:spPr>
          <a:xfrm>
            <a:off x="5618601" y="19457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4" name="Google Shape;374;p63"/>
          <p:cNvCxnSpPr>
            <a:stCxn id="372" idx="6"/>
            <a:endCxn id="373" idx="2"/>
          </p:cNvCxnSpPr>
          <p:nvPr/>
        </p:nvCxnSpPr>
        <p:spPr>
          <a:xfrm>
            <a:off x="3658365" y="2239304"/>
            <a:ext cx="1960200" cy="0"/>
          </a:xfrm>
          <a:prstGeom prst="straightConnector1">
            <a:avLst/>
          </a:prstGeom>
          <a:noFill/>
          <a:ln cap="flat" cmpd="sng" w="9525">
            <a:solidFill>
              <a:srgbClr val="EAFF6A"/>
            </a:solidFill>
            <a:prstDash val="solid"/>
            <a:round/>
            <a:headEnd len="med" w="med" type="none"/>
            <a:tailEnd len="med" w="med" type="none"/>
          </a:ln>
        </p:spPr>
      </p:cxnSp>
      <p:sp>
        <p:nvSpPr>
          <p:cNvPr id="375" name="Google Shape;375;p63"/>
          <p:cNvSpPr txBox="1"/>
          <p:nvPr/>
        </p:nvSpPr>
        <p:spPr>
          <a:xfrm>
            <a:off x="2110922" y="2720675"/>
            <a:ext cx="2451600" cy="870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600"/>
              <a:buFont typeface="Arial"/>
              <a:buNone/>
            </a:pPr>
            <a:r>
              <a:rPr lang="en-GB" sz="1350">
                <a:solidFill>
                  <a:schemeClr val="dk1"/>
                </a:solidFill>
                <a:latin typeface="DM Sans"/>
                <a:ea typeface="DM Sans"/>
                <a:cs typeface="DM Sans"/>
                <a:sym typeface="DM Sans"/>
              </a:rPr>
              <a:t>Elaborar un presupuesto para las actividades de prueba.</a:t>
            </a:r>
            <a:endParaRPr sz="1350">
              <a:solidFill>
                <a:schemeClr val="dk1"/>
              </a:solidFill>
              <a:latin typeface="DM Sans"/>
              <a:ea typeface="DM Sans"/>
              <a:cs typeface="DM Sans"/>
              <a:sym typeface="DM Sans"/>
            </a:endParaRPr>
          </a:p>
        </p:txBody>
      </p:sp>
      <p:sp>
        <p:nvSpPr>
          <p:cNvPr id="376" name="Google Shape;376;p63"/>
          <p:cNvSpPr txBox="1"/>
          <p:nvPr/>
        </p:nvSpPr>
        <p:spPr>
          <a:xfrm>
            <a:off x="4847468" y="2720675"/>
            <a:ext cx="2129400" cy="11094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Clr>
                <a:schemeClr val="dk1"/>
              </a:buClr>
              <a:buSzPts val="1600"/>
              <a:buFont typeface="Arial"/>
              <a:buNone/>
            </a:pPr>
            <a:r>
              <a:rPr lang="en-GB" sz="1350">
                <a:solidFill>
                  <a:schemeClr val="dk1"/>
                </a:solidFill>
                <a:latin typeface="DM Sans"/>
                <a:ea typeface="DM Sans"/>
                <a:cs typeface="DM Sans"/>
                <a:sym typeface="DM Sans"/>
              </a:rPr>
              <a:t>Determinar el nivel de detalle y la estructura de la documentación de la prueba.</a:t>
            </a:r>
            <a:endParaRPr sz="1350">
              <a:solidFill>
                <a:schemeClr val="dk1"/>
              </a:solidFill>
              <a:latin typeface="DM Sans"/>
              <a:ea typeface="DM Sans"/>
              <a:cs typeface="DM Sans"/>
              <a:sym typeface="DM Sans"/>
            </a:endParaRPr>
          </a:p>
        </p:txBody>
      </p:sp>
      <p:sp>
        <p:nvSpPr>
          <p:cNvPr id="377" name="Google Shape;377;p63"/>
          <p:cNvSpPr txBox="1"/>
          <p:nvPr/>
        </p:nvSpPr>
        <p:spPr>
          <a:xfrm>
            <a:off x="3157713" y="19391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000">
                <a:solidFill>
                  <a:schemeClr val="dk1"/>
                </a:solidFill>
                <a:latin typeface="DM Sans"/>
                <a:ea typeface="DM Sans"/>
                <a:cs typeface="DM Sans"/>
                <a:sym typeface="DM Sans"/>
              </a:rPr>
              <a:t>7</a:t>
            </a:r>
            <a:endParaRPr b="1" sz="3000">
              <a:solidFill>
                <a:schemeClr val="dk1"/>
              </a:solidFill>
              <a:latin typeface="DM Sans"/>
              <a:ea typeface="DM Sans"/>
              <a:cs typeface="DM Sans"/>
              <a:sym typeface="DM Sans"/>
            </a:endParaRPr>
          </a:p>
        </p:txBody>
      </p:sp>
      <p:sp>
        <p:nvSpPr>
          <p:cNvPr id="378" name="Google Shape;378;p63"/>
          <p:cNvSpPr txBox="1"/>
          <p:nvPr/>
        </p:nvSpPr>
        <p:spPr>
          <a:xfrm>
            <a:off x="5705013" y="19391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000">
                <a:solidFill>
                  <a:schemeClr val="dk1"/>
                </a:solidFill>
                <a:latin typeface="DM Sans"/>
                <a:ea typeface="DM Sans"/>
                <a:cs typeface="DM Sans"/>
                <a:sym typeface="DM Sans"/>
              </a:rPr>
              <a:t>8</a:t>
            </a:r>
            <a:endParaRPr b="1" sz="3000">
              <a:solidFill>
                <a:schemeClr val="dk1"/>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p6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Actividades de planificación</a:t>
            </a:r>
            <a:endParaRPr b="1" sz="4000">
              <a:solidFill>
                <a:schemeClr val="dk1"/>
              </a:solidFill>
              <a:latin typeface="DM Sans"/>
              <a:ea typeface="DM Sans"/>
              <a:cs typeface="DM Sans"/>
              <a:sym typeface="DM Sans"/>
            </a:endParaRPr>
          </a:p>
        </p:txBody>
      </p:sp>
      <p:sp>
        <p:nvSpPr>
          <p:cNvPr id="384" name="Google Shape;384;p64"/>
          <p:cNvSpPr txBox="1"/>
          <p:nvPr/>
        </p:nvSpPr>
        <p:spPr>
          <a:xfrm>
            <a:off x="473350" y="1908175"/>
            <a:ext cx="6612900" cy="631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n-GB" sz="1350">
                <a:solidFill>
                  <a:schemeClr val="dk1"/>
                </a:solidFill>
                <a:latin typeface="DM Sans"/>
                <a:ea typeface="DM Sans"/>
                <a:cs typeface="DM Sans"/>
                <a:sym typeface="DM Sans"/>
              </a:rPr>
              <a:t>El contenido de los planes de prueba varía y puede extenderse más allá de los temas previamente identificados.</a:t>
            </a:r>
            <a:endParaRPr sz="1350">
              <a:solidFill>
                <a:schemeClr val="dk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88" name="Shape 388"/>
        <p:cNvGrpSpPr/>
        <p:nvPr/>
      </p:nvGrpSpPr>
      <p:grpSpPr>
        <a:xfrm>
          <a:off x="0" y="0"/>
          <a:ext cx="0" cy="0"/>
          <a:chOff x="0" y="0"/>
          <a:chExt cx="0" cy="0"/>
        </a:xfrm>
      </p:grpSpPr>
      <p:sp>
        <p:nvSpPr>
          <p:cNvPr id="389" name="Google Shape;389;p6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390" name="Google Shape;390;p65"/>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2500">
                <a:solidFill>
                  <a:srgbClr val="B7B7B7"/>
                </a:solidFill>
                <a:latin typeface="DM Sans"/>
                <a:ea typeface="DM Sans"/>
                <a:cs typeface="DM Sans"/>
                <a:sym typeface="DM Sans"/>
              </a:rPr>
              <a:t>¡Realizaremos un Plan de Prueba en vivo! Esta tarea será colaborativa entre todos para ir llevando adelante nuestro propio plan de pruebas.</a:t>
            </a:r>
            <a:endParaRPr sz="2500">
              <a:solidFill>
                <a:srgbClr val="B7B7B7"/>
              </a:solidFill>
              <a:latin typeface="DM Sans"/>
              <a:ea typeface="DM Sans"/>
              <a:cs typeface="DM Sans"/>
              <a:sym typeface="DM Sans"/>
            </a:endParaRPr>
          </a:p>
        </p:txBody>
      </p:sp>
      <p:grpSp>
        <p:nvGrpSpPr>
          <p:cNvPr id="391" name="Google Shape;391;p65"/>
          <p:cNvGrpSpPr/>
          <p:nvPr/>
        </p:nvGrpSpPr>
        <p:grpSpPr>
          <a:xfrm>
            <a:off x="473351" y="619523"/>
            <a:ext cx="738900" cy="738900"/>
            <a:chOff x="473351" y="619523"/>
            <a:chExt cx="738900" cy="738900"/>
          </a:xfrm>
        </p:grpSpPr>
        <p:sp>
          <p:nvSpPr>
            <p:cNvPr id="392" name="Google Shape;392;p6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3" name="Google Shape;393;p6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6"/>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lt1"/>
                </a:solidFill>
                <a:latin typeface="DM Sans"/>
                <a:ea typeface="DM Sans"/>
                <a:cs typeface="DM Sans"/>
                <a:sym typeface="DM Sans"/>
              </a:rPr>
              <a:t>Armar los casos</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n-GB" sz="4000">
                <a:solidFill>
                  <a:srgbClr val="83AEFB"/>
                </a:solidFill>
                <a:latin typeface="DM Sans"/>
                <a:ea typeface="DM Sans"/>
                <a:cs typeface="DM Sans"/>
                <a:sym typeface="DM Sans"/>
              </a:rPr>
              <a:t>de pruebas</a:t>
            </a:r>
            <a:endParaRPr b="1" sz="4000">
              <a:solidFill>
                <a:srgbClr val="83AEFB"/>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Casos de pruebas</a:t>
            </a:r>
            <a:endParaRPr b="1" sz="4000">
              <a:solidFill>
                <a:schemeClr val="dk1"/>
              </a:solidFill>
              <a:latin typeface="DM Sans"/>
              <a:ea typeface="DM Sans"/>
              <a:cs typeface="DM Sans"/>
              <a:sym typeface="DM Sans"/>
            </a:endParaRPr>
          </a:p>
        </p:txBody>
      </p:sp>
      <p:sp>
        <p:nvSpPr>
          <p:cNvPr id="404" name="Google Shape;404;p67"/>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sz="1350">
                <a:solidFill>
                  <a:schemeClr val="dk1"/>
                </a:solidFill>
                <a:latin typeface="DM Sans"/>
                <a:ea typeface="DM Sans"/>
                <a:cs typeface="DM Sans"/>
                <a:sym typeface="DM Sans"/>
              </a:rPr>
              <a:t>Este es momento de entrar en detalle respecto qué son los casos de prueba, cómo se arman y el papel que cumplen, entre otros.</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n-GB" sz="1350">
                <a:solidFill>
                  <a:schemeClr val="dk1"/>
                </a:solidFill>
                <a:latin typeface="DM Sans"/>
                <a:ea typeface="DM Sans"/>
                <a:cs typeface="DM Sans"/>
                <a:sym typeface="DM Sans"/>
              </a:rPr>
              <a:t>La documentación de los casos de prueba irá variando acorde a la herramienta o plataforma que tengamos para documentarlos.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405" name="Google Shape;405;p67"/>
          <p:cNvSpPr txBox="1"/>
          <p:nvPr/>
        </p:nvSpPr>
        <p:spPr>
          <a:xfrm>
            <a:off x="4527575" y="1908175"/>
            <a:ext cx="3834600" cy="1847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1000"/>
              </a:spcBef>
              <a:spcAft>
                <a:spcPts val="0"/>
              </a:spcAft>
              <a:buNone/>
            </a:pPr>
            <a:r>
              <a:rPr lang="en-GB" sz="1350">
                <a:solidFill>
                  <a:schemeClr val="dk1"/>
                </a:solidFill>
                <a:latin typeface="DM Sans"/>
                <a:ea typeface="DM Sans"/>
                <a:cs typeface="DM Sans"/>
                <a:sym typeface="DM Sans"/>
              </a:rPr>
              <a:t>Trabajaremos con algunos de los términos más globales que podemos tener y los definiremos.</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Helvetica Neue"/>
              <a:buChar char="✓"/>
            </a:pPr>
            <a:r>
              <a:rPr lang="en-GB" sz="1350">
                <a:solidFill>
                  <a:schemeClr val="dk1"/>
                </a:solidFill>
                <a:latin typeface="DM Sans"/>
                <a:ea typeface="DM Sans"/>
                <a:cs typeface="DM Sans"/>
                <a:sym typeface="DM Sans"/>
              </a:rPr>
              <a:t>Set de condiciones o variables bajo las cuales un tester determina si el software funciona correctamente o no.</a:t>
            </a:r>
            <a:endParaRPr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chemeClr val="accent4"/>
              </a:buClr>
              <a:buSzPts val="1350"/>
              <a:buFont typeface="Helvetica Neue"/>
              <a:buChar char="✓"/>
            </a:pPr>
            <a:r>
              <a:rPr lang="en-GB" sz="1350">
                <a:solidFill>
                  <a:schemeClr val="dk1"/>
                </a:solidFill>
                <a:latin typeface="DM Sans"/>
                <a:ea typeface="DM Sans"/>
                <a:cs typeface="DM Sans"/>
                <a:sym typeface="DM Sans"/>
              </a:rPr>
              <a:t>Buena definición de casos de prueba nos ayuda a reproducir defectos</a:t>
            </a:r>
            <a:endParaRPr sz="1350">
              <a:solidFill>
                <a:schemeClr val="dk1"/>
              </a:solidFill>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Título y carátula</a:t>
            </a:r>
            <a:endParaRPr b="1" sz="4000">
              <a:solidFill>
                <a:schemeClr val="dk1"/>
              </a:solidFill>
              <a:latin typeface="DM Sans"/>
              <a:ea typeface="DM Sans"/>
              <a:cs typeface="DM Sans"/>
              <a:sym typeface="DM Sans"/>
            </a:endParaRPr>
          </a:p>
        </p:txBody>
      </p:sp>
      <p:sp>
        <p:nvSpPr>
          <p:cNvPr id="411" name="Google Shape;411;p68"/>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1000"/>
              </a:spcAft>
              <a:buNone/>
            </a:pPr>
            <a:r>
              <a:rPr lang="en-GB" sz="1350">
                <a:solidFill>
                  <a:schemeClr val="dk1"/>
                </a:solidFill>
                <a:latin typeface="DM Sans"/>
                <a:ea typeface="DM Sans"/>
                <a:cs typeface="DM Sans"/>
                <a:sym typeface="DM Sans"/>
              </a:rPr>
              <a:t>Por lo general, tendremos una carpeta, una carátula o título que englobe la sección a probar. Esto vendrá acompañado del nombre del proyecto, el tester que armo los casos, si existen modificaciones y sus fechas, responsable de ejecutar los casos. </a:t>
            </a:r>
            <a:endParaRPr sz="1350">
              <a:solidFill>
                <a:schemeClr val="dk1"/>
              </a:solidFill>
              <a:latin typeface="DM Sans"/>
              <a:ea typeface="DM Sans"/>
              <a:cs typeface="DM Sans"/>
              <a:sym typeface="DM Sans"/>
            </a:endParaRPr>
          </a:p>
        </p:txBody>
      </p:sp>
      <p:sp>
        <p:nvSpPr>
          <p:cNvPr id="412" name="Google Shape;412;p68"/>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None/>
            </a:pPr>
            <a:r>
              <a:rPr lang="en-GB" sz="1350">
                <a:solidFill>
                  <a:schemeClr val="dk1"/>
                </a:solidFill>
                <a:latin typeface="DM Sans"/>
                <a:ea typeface="DM Sans"/>
                <a:cs typeface="DM Sans"/>
                <a:sym typeface="DM Sans"/>
              </a:rPr>
              <a:t>Cuando se trata de proyecto a clientes externos, se puede agregar el nombre del cliente y alguna referencia a ese proyecto.</a:t>
            </a:r>
            <a:endParaRPr sz="1350">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6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Numeración de los casos</a:t>
            </a:r>
            <a:endParaRPr b="1" sz="4000">
              <a:solidFill>
                <a:schemeClr val="dk1"/>
              </a:solidFill>
              <a:latin typeface="DM Sans"/>
              <a:ea typeface="DM Sans"/>
              <a:cs typeface="DM Sans"/>
              <a:sym typeface="DM Sans"/>
            </a:endParaRPr>
          </a:p>
        </p:txBody>
      </p:sp>
      <p:sp>
        <p:nvSpPr>
          <p:cNvPr id="418" name="Google Shape;418;p69"/>
          <p:cNvSpPr txBox="1"/>
          <p:nvPr/>
        </p:nvSpPr>
        <p:spPr>
          <a:xfrm>
            <a:off x="473350" y="1908175"/>
            <a:ext cx="61419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1000"/>
              </a:spcAft>
              <a:buNone/>
            </a:pPr>
            <a:r>
              <a:rPr lang="en-GB" sz="1350">
                <a:solidFill>
                  <a:schemeClr val="dk1"/>
                </a:solidFill>
                <a:latin typeface="DM Sans"/>
                <a:ea typeface="DM Sans"/>
                <a:cs typeface="DM Sans"/>
                <a:sym typeface="DM Sans"/>
              </a:rPr>
              <a:t>Para mantener un orden, cada caso de prueba va a contener un número que lo identifica y, en paralelo, cada paso dentro del caso, su propia numeración. Esto sirve para poder identificar trazabilidad para errores y conocer los estados.</a:t>
            </a:r>
            <a:endParaRPr sz="1350">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 name="Shape 117"/>
        <p:cNvGrpSpPr/>
        <p:nvPr/>
      </p:nvGrpSpPr>
      <p:grpSpPr>
        <a:xfrm>
          <a:off x="0" y="0"/>
          <a:ext cx="0" cy="0"/>
          <a:chOff x="0" y="0"/>
          <a:chExt cx="0" cy="0"/>
        </a:xfrm>
      </p:grpSpPr>
      <p:pic>
        <p:nvPicPr>
          <p:cNvPr id="118" name="Google Shape;118;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19" name="Google Shape;119;p34"/>
          <p:cNvSpPr/>
          <p:nvPr/>
        </p:nvSpPr>
        <p:spPr>
          <a:xfrm>
            <a:off x="618500" y="2270550"/>
            <a:ext cx="1452900" cy="6024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FFFFFF"/>
                </a:solidFill>
                <a:latin typeface="DM Sans"/>
                <a:ea typeface="DM Sans"/>
                <a:cs typeface="DM Sans"/>
                <a:sym typeface="DM Sans"/>
              </a:rPr>
              <a:t>Armar un plan de pruebas</a:t>
            </a:r>
            <a:endParaRPr sz="1200">
              <a:solidFill>
                <a:srgbClr val="FFFFFF"/>
              </a:solidFill>
              <a:latin typeface="DM Sans"/>
              <a:ea typeface="DM Sans"/>
              <a:cs typeface="DM Sans"/>
              <a:sym typeface="DM Sans"/>
            </a:endParaRPr>
          </a:p>
        </p:txBody>
      </p:sp>
      <p:sp>
        <p:nvSpPr>
          <p:cNvPr id="120" name="Google Shape;120;p34"/>
          <p:cNvSpPr/>
          <p:nvPr/>
        </p:nvSpPr>
        <p:spPr>
          <a:xfrm>
            <a:off x="618500" y="1076778"/>
            <a:ext cx="1452900" cy="6024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FFFFFF"/>
                </a:solidFill>
                <a:latin typeface="DM Sans"/>
                <a:ea typeface="DM Sans"/>
                <a:cs typeface="DM Sans"/>
                <a:sym typeface="DM Sans"/>
              </a:rPr>
              <a:t>Analizar Documentación</a:t>
            </a:r>
            <a:endParaRPr sz="1200">
              <a:solidFill>
                <a:srgbClr val="FFFFFF"/>
              </a:solidFill>
              <a:latin typeface="DM Sans"/>
              <a:ea typeface="DM Sans"/>
              <a:cs typeface="DM Sans"/>
              <a:sym typeface="DM Sans"/>
            </a:endParaRPr>
          </a:p>
        </p:txBody>
      </p:sp>
      <p:sp>
        <p:nvSpPr>
          <p:cNvPr id="121" name="Google Shape;121;p34"/>
          <p:cNvSpPr/>
          <p:nvPr/>
        </p:nvSpPr>
        <p:spPr>
          <a:xfrm>
            <a:off x="618500" y="3609800"/>
            <a:ext cx="1452900" cy="6024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FFFFFF"/>
                </a:solidFill>
                <a:latin typeface="DM Sans"/>
                <a:ea typeface="DM Sans"/>
                <a:cs typeface="DM Sans"/>
                <a:sym typeface="DM Sans"/>
              </a:rPr>
              <a:t>Armar los casos de pruebas</a:t>
            </a:r>
            <a:endParaRPr sz="1200">
              <a:solidFill>
                <a:srgbClr val="FFFFFF"/>
              </a:solidFill>
              <a:latin typeface="DM Sans"/>
              <a:ea typeface="DM Sans"/>
              <a:cs typeface="DM Sans"/>
              <a:sym typeface="DM Sans"/>
            </a:endParaRPr>
          </a:p>
        </p:txBody>
      </p:sp>
      <p:cxnSp>
        <p:nvCxnSpPr>
          <p:cNvPr id="122" name="Google Shape;122;p34"/>
          <p:cNvCxnSpPr>
            <a:stCxn id="119" idx="2"/>
            <a:endCxn id="121" idx="0"/>
          </p:cNvCxnSpPr>
          <p:nvPr/>
        </p:nvCxnSpPr>
        <p:spPr>
          <a:xfrm>
            <a:off x="1344950" y="2872950"/>
            <a:ext cx="0" cy="736800"/>
          </a:xfrm>
          <a:prstGeom prst="straightConnector1">
            <a:avLst/>
          </a:prstGeom>
          <a:noFill/>
          <a:ln cap="flat" cmpd="sng" w="9525">
            <a:solidFill>
              <a:srgbClr val="CCCCCC"/>
            </a:solidFill>
            <a:prstDash val="solid"/>
            <a:round/>
            <a:headEnd len="med" w="med" type="oval"/>
            <a:tailEnd len="med" w="med" type="oval"/>
          </a:ln>
        </p:spPr>
      </p:cxnSp>
      <p:cxnSp>
        <p:nvCxnSpPr>
          <p:cNvPr id="123" name="Google Shape;123;p34"/>
          <p:cNvCxnSpPr>
            <a:stCxn id="119" idx="0"/>
            <a:endCxn id="120" idx="2"/>
          </p:cNvCxnSpPr>
          <p:nvPr/>
        </p:nvCxnSpPr>
        <p:spPr>
          <a:xfrm rot="10800000">
            <a:off x="1344950" y="1679250"/>
            <a:ext cx="0" cy="591300"/>
          </a:xfrm>
          <a:prstGeom prst="straightConnector1">
            <a:avLst/>
          </a:prstGeom>
          <a:noFill/>
          <a:ln cap="flat" cmpd="sng" w="9525">
            <a:solidFill>
              <a:srgbClr val="CCCCCC"/>
            </a:solidFill>
            <a:prstDash val="solid"/>
            <a:round/>
            <a:headEnd len="med" w="med" type="oval"/>
            <a:tailEnd len="med" w="med" type="oval"/>
          </a:ln>
        </p:spPr>
      </p:cxnSp>
      <p:sp>
        <p:nvSpPr>
          <p:cNvPr id="124" name="Google Shape;124;p34"/>
          <p:cNvSpPr/>
          <p:nvPr/>
        </p:nvSpPr>
        <p:spPr>
          <a:xfrm>
            <a:off x="3100479" y="1076775"/>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222222"/>
                </a:solidFill>
                <a:latin typeface="DM Sans"/>
                <a:ea typeface="DM Sans"/>
                <a:cs typeface="DM Sans"/>
                <a:sym typeface="DM Sans"/>
              </a:rPr>
              <a:t>Tipos de Documentos</a:t>
            </a:r>
            <a:endParaRPr sz="1200">
              <a:solidFill>
                <a:srgbClr val="222222"/>
              </a:solidFill>
              <a:latin typeface="DM Sans"/>
              <a:ea typeface="DM Sans"/>
              <a:cs typeface="DM Sans"/>
              <a:sym typeface="DM Sans"/>
            </a:endParaRPr>
          </a:p>
        </p:txBody>
      </p:sp>
      <p:cxnSp>
        <p:nvCxnSpPr>
          <p:cNvPr id="125" name="Google Shape;125;p34"/>
          <p:cNvCxnSpPr>
            <a:stCxn id="120" idx="3"/>
            <a:endCxn id="124" idx="1"/>
          </p:cNvCxnSpPr>
          <p:nvPr/>
        </p:nvCxnSpPr>
        <p:spPr>
          <a:xfrm>
            <a:off x="2071400" y="1377978"/>
            <a:ext cx="1029000" cy="600"/>
          </a:xfrm>
          <a:prstGeom prst="bentConnector3">
            <a:avLst>
              <a:gd fmla="val 50004" name="adj1"/>
            </a:avLst>
          </a:prstGeom>
          <a:noFill/>
          <a:ln cap="flat" cmpd="sng" w="9525">
            <a:solidFill>
              <a:srgbClr val="CCCCCC"/>
            </a:solidFill>
            <a:prstDash val="solid"/>
            <a:round/>
            <a:headEnd len="sm" w="sm" type="none"/>
            <a:tailEnd len="med" w="med" type="oval"/>
          </a:ln>
        </p:spPr>
      </p:cxnSp>
      <p:cxnSp>
        <p:nvCxnSpPr>
          <p:cNvPr id="126" name="Google Shape;126;p34"/>
          <p:cNvCxnSpPr>
            <a:stCxn id="119" idx="3"/>
            <a:endCxn id="127" idx="1"/>
          </p:cNvCxnSpPr>
          <p:nvPr/>
        </p:nvCxnSpPr>
        <p:spPr>
          <a:xfrm>
            <a:off x="2071400" y="2571750"/>
            <a:ext cx="1052700" cy="0"/>
          </a:xfrm>
          <a:prstGeom prst="straightConnector1">
            <a:avLst/>
          </a:prstGeom>
          <a:noFill/>
          <a:ln cap="flat" cmpd="sng" w="9525">
            <a:solidFill>
              <a:srgbClr val="CCCCCC"/>
            </a:solidFill>
            <a:prstDash val="solid"/>
            <a:round/>
            <a:headEnd len="med" w="med" type="oval"/>
            <a:tailEnd len="med" w="med" type="oval"/>
          </a:ln>
        </p:spPr>
      </p:cxnSp>
      <p:cxnSp>
        <p:nvCxnSpPr>
          <p:cNvPr id="128" name="Google Shape;128;p34"/>
          <p:cNvCxnSpPr>
            <a:stCxn id="127" idx="3"/>
            <a:endCxn id="129" idx="1"/>
          </p:cNvCxnSpPr>
          <p:nvPr/>
        </p:nvCxnSpPr>
        <p:spPr>
          <a:xfrm>
            <a:off x="4781879" y="2571750"/>
            <a:ext cx="701700" cy="0"/>
          </a:xfrm>
          <a:prstGeom prst="straightConnector1">
            <a:avLst/>
          </a:prstGeom>
          <a:noFill/>
          <a:ln cap="flat" cmpd="sng" w="9525">
            <a:solidFill>
              <a:srgbClr val="CCCCCC"/>
            </a:solidFill>
            <a:prstDash val="solid"/>
            <a:round/>
            <a:headEnd len="med" w="med" type="oval"/>
            <a:tailEnd len="med" w="med" type="oval"/>
          </a:ln>
        </p:spPr>
      </p:cxnSp>
      <p:sp>
        <p:nvSpPr>
          <p:cNvPr id="130" name="Google Shape;130;p34"/>
          <p:cNvSpPr/>
          <p:nvPr/>
        </p:nvSpPr>
        <p:spPr>
          <a:xfrm>
            <a:off x="5482554" y="1076775"/>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222222"/>
                </a:solidFill>
                <a:latin typeface="DM Sans"/>
                <a:ea typeface="DM Sans"/>
                <a:cs typeface="DM Sans"/>
                <a:sym typeface="DM Sans"/>
              </a:rPr>
              <a:t>Definiciones</a:t>
            </a:r>
            <a:endParaRPr sz="1200">
              <a:solidFill>
                <a:srgbClr val="222222"/>
              </a:solidFill>
              <a:latin typeface="DM Sans"/>
              <a:ea typeface="DM Sans"/>
              <a:cs typeface="DM Sans"/>
              <a:sym typeface="DM Sans"/>
            </a:endParaRPr>
          </a:p>
        </p:txBody>
      </p:sp>
      <p:cxnSp>
        <p:nvCxnSpPr>
          <p:cNvPr id="131" name="Google Shape;131;p34"/>
          <p:cNvCxnSpPr>
            <a:stCxn id="124" idx="3"/>
            <a:endCxn id="130" idx="1"/>
          </p:cNvCxnSpPr>
          <p:nvPr/>
        </p:nvCxnSpPr>
        <p:spPr>
          <a:xfrm>
            <a:off x="4758279" y="1377975"/>
            <a:ext cx="724200" cy="600"/>
          </a:xfrm>
          <a:prstGeom prst="bentConnector3">
            <a:avLst>
              <a:gd fmla="val 50005" name="adj1"/>
            </a:avLst>
          </a:prstGeom>
          <a:noFill/>
          <a:ln cap="flat" cmpd="sng" w="9525">
            <a:solidFill>
              <a:srgbClr val="CCCCCC"/>
            </a:solidFill>
            <a:prstDash val="solid"/>
            <a:round/>
            <a:headEnd len="sm" w="sm" type="none"/>
            <a:tailEnd len="med" w="med" type="oval"/>
          </a:ln>
        </p:spPr>
      </p:cxnSp>
      <p:sp>
        <p:nvSpPr>
          <p:cNvPr id="127" name="Google Shape;127;p34"/>
          <p:cNvSpPr/>
          <p:nvPr/>
        </p:nvSpPr>
        <p:spPr>
          <a:xfrm>
            <a:off x="3124079" y="2270550"/>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222222"/>
                </a:solidFill>
                <a:latin typeface="DM Sans"/>
                <a:ea typeface="DM Sans"/>
                <a:cs typeface="DM Sans"/>
                <a:sym typeface="DM Sans"/>
              </a:rPr>
              <a:t>Caracteristicas</a:t>
            </a:r>
            <a:endParaRPr sz="1200">
              <a:solidFill>
                <a:srgbClr val="222222"/>
              </a:solidFill>
              <a:latin typeface="DM Sans"/>
              <a:ea typeface="DM Sans"/>
              <a:cs typeface="DM Sans"/>
              <a:sym typeface="DM Sans"/>
            </a:endParaRPr>
          </a:p>
        </p:txBody>
      </p:sp>
      <p:sp>
        <p:nvSpPr>
          <p:cNvPr id="129" name="Google Shape;129;p34"/>
          <p:cNvSpPr/>
          <p:nvPr/>
        </p:nvSpPr>
        <p:spPr>
          <a:xfrm>
            <a:off x="5483679" y="2270550"/>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222222"/>
                </a:solidFill>
                <a:latin typeface="DM Sans"/>
                <a:ea typeface="DM Sans"/>
                <a:cs typeface="DM Sans"/>
                <a:sym typeface="DM Sans"/>
              </a:rPr>
              <a:t>Pasos de Armado</a:t>
            </a:r>
            <a:endParaRPr sz="1200">
              <a:solidFill>
                <a:srgbClr val="222222"/>
              </a:solidFill>
              <a:latin typeface="DM Sans"/>
              <a:ea typeface="DM Sans"/>
              <a:cs typeface="DM Sans"/>
              <a:sym typeface="DM Sans"/>
            </a:endParaRPr>
          </a:p>
        </p:txBody>
      </p:sp>
      <p:cxnSp>
        <p:nvCxnSpPr>
          <p:cNvPr id="132" name="Google Shape;132;p34"/>
          <p:cNvCxnSpPr>
            <a:stCxn id="121" idx="3"/>
            <a:endCxn id="133" idx="1"/>
          </p:cNvCxnSpPr>
          <p:nvPr/>
        </p:nvCxnSpPr>
        <p:spPr>
          <a:xfrm>
            <a:off x="2071400" y="3911000"/>
            <a:ext cx="281100" cy="0"/>
          </a:xfrm>
          <a:prstGeom prst="straightConnector1">
            <a:avLst/>
          </a:prstGeom>
          <a:noFill/>
          <a:ln cap="flat" cmpd="sng" w="9525">
            <a:solidFill>
              <a:srgbClr val="CCCCCC"/>
            </a:solidFill>
            <a:prstDash val="solid"/>
            <a:round/>
            <a:headEnd len="med" w="med" type="oval"/>
            <a:tailEnd len="med" w="med" type="oval"/>
          </a:ln>
        </p:spPr>
      </p:cxnSp>
      <p:sp>
        <p:nvSpPr>
          <p:cNvPr id="133" name="Google Shape;133;p34"/>
          <p:cNvSpPr/>
          <p:nvPr/>
        </p:nvSpPr>
        <p:spPr>
          <a:xfrm>
            <a:off x="2352541" y="3609800"/>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222222"/>
                </a:solidFill>
                <a:latin typeface="DM Sans"/>
                <a:ea typeface="DM Sans"/>
                <a:cs typeface="DM Sans"/>
                <a:sym typeface="DM Sans"/>
              </a:rPr>
              <a:t>Caracteristicas</a:t>
            </a:r>
            <a:endParaRPr sz="1200">
              <a:solidFill>
                <a:srgbClr val="222222"/>
              </a:solidFill>
              <a:latin typeface="DM Sans"/>
              <a:ea typeface="DM Sans"/>
              <a:cs typeface="DM Sans"/>
              <a:sym typeface="DM Sans"/>
            </a:endParaRPr>
          </a:p>
        </p:txBody>
      </p:sp>
      <p:cxnSp>
        <p:nvCxnSpPr>
          <p:cNvPr id="134" name="Google Shape;134;p34"/>
          <p:cNvCxnSpPr>
            <a:stCxn id="133" idx="3"/>
            <a:endCxn id="135" idx="1"/>
          </p:cNvCxnSpPr>
          <p:nvPr/>
        </p:nvCxnSpPr>
        <p:spPr>
          <a:xfrm>
            <a:off x="4010341" y="3911000"/>
            <a:ext cx="281100" cy="0"/>
          </a:xfrm>
          <a:prstGeom prst="straightConnector1">
            <a:avLst/>
          </a:prstGeom>
          <a:noFill/>
          <a:ln cap="flat" cmpd="sng" w="9525">
            <a:solidFill>
              <a:srgbClr val="CCCCCC"/>
            </a:solidFill>
            <a:prstDash val="solid"/>
            <a:round/>
            <a:headEnd len="med" w="med" type="oval"/>
            <a:tailEnd len="med" w="med" type="oval"/>
          </a:ln>
        </p:spPr>
      </p:cxnSp>
      <p:sp>
        <p:nvSpPr>
          <p:cNvPr id="135" name="Google Shape;135;p34"/>
          <p:cNvSpPr/>
          <p:nvPr/>
        </p:nvSpPr>
        <p:spPr>
          <a:xfrm>
            <a:off x="4291479" y="3609800"/>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222222"/>
                </a:solidFill>
                <a:latin typeface="DM Sans"/>
                <a:ea typeface="DM Sans"/>
                <a:cs typeface="DM Sans"/>
                <a:sym typeface="DM Sans"/>
              </a:rPr>
              <a:t>Secciones</a:t>
            </a:r>
            <a:endParaRPr sz="1200">
              <a:solidFill>
                <a:srgbClr val="222222"/>
              </a:solidFill>
              <a:latin typeface="DM Sans"/>
              <a:ea typeface="DM Sans"/>
              <a:cs typeface="DM Sans"/>
              <a:sym typeface="DM Sans"/>
            </a:endParaRPr>
          </a:p>
        </p:txBody>
      </p:sp>
      <p:cxnSp>
        <p:nvCxnSpPr>
          <p:cNvPr id="136" name="Google Shape;136;p34"/>
          <p:cNvCxnSpPr>
            <a:stCxn id="135" idx="3"/>
            <a:endCxn id="137" idx="1"/>
          </p:cNvCxnSpPr>
          <p:nvPr/>
        </p:nvCxnSpPr>
        <p:spPr>
          <a:xfrm>
            <a:off x="5949279" y="3911000"/>
            <a:ext cx="281100" cy="0"/>
          </a:xfrm>
          <a:prstGeom prst="straightConnector1">
            <a:avLst/>
          </a:prstGeom>
          <a:noFill/>
          <a:ln cap="flat" cmpd="sng" w="9525">
            <a:solidFill>
              <a:srgbClr val="CCCCCC"/>
            </a:solidFill>
            <a:prstDash val="solid"/>
            <a:round/>
            <a:headEnd len="med" w="med" type="oval"/>
            <a:tailEnd len="med" w="med" type="oval"/>
          </a:ln>
        </p:spPr>
      </p:cxnSp>
      <p:sp>
        <p:nvSpPr>
          <p:cNvPr id="137" name="Google Shape;137;p34"/>
          <p:cNvSpPr/>
          <p:nvPr/>
        </p:nvSpPr>
        <p:spPr>
          <a:xfrm>
            <a:off x="6230404" y="3609800"/>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222222"/>
                </a:solidFill>
                <a:latin typeface="DM Sans"/>
                <a:ea typeface="DM Sans"/>
                <a:cs typeface="DM Sans"/>
                <a:sym typeface="DM Sans"/>
              </a:rPr>
              <a:t>Herramientas</a:t>
            </a:r>
            <a:endParaRPr sz="1200">
              <a:solidFill>
                <a:srgbClr val="222222"/>
              </a:solidFill>
              <a:latin typeface="DM Sans"/>
              <a:ea typeface="DM Sans"/>
              <a:cs typeface="DM Sans"/>
              <a:sym typeface="DM Sans"/>
            </a:endParaRPr>
          </a:p>
        </p:txBody>
      </p:sp>
      <p:sp>
        <p:nvSpPr>
          <p:cNvPr id="138" name="Google Shape;138;p34"/>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MAPA DE </a:t>
            </a:r>
            <a:r>
              <a:rPr lang="en-GB"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39" name="Google Shape;139;p34" title="ícono de mapa de contenidos"/>
          <p:cNvPicPr preferRelativeResize="0"/>
          <p:nvPr/>
        </p:nvPicPr>
        <p:blipFill>
          <a:blip r:embed="rId4">
            <a:alphaModFix/>
          </a:blip>
          <a:stretch>
            <a:fillRect/>
          </a:stretch>
        </p:blipFill>
        <p:spPr>
          <a:xfrm>
            <a:off x="586275" y="533519"/>
            <a:ext cx="300599" cy="3006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7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Cuerpo de los casos</a:t>
            </a:r>
            <a:endParaRPr b="1" sz="4000">
              <a:solidFill>
                <a:schemeClr val="dk1"/>
              </a:solidFill>
              <a:latin typeface="DM Sans"/>
              <a:ea typeface="DM Sans"/>
              <a:cs typeface="DM Sans"/>
              <a:sym typeface="DM Sans"/>
            </a:endParaRPr>
          </a:p>
        </p:txBody>
      </p:sp>
      <p:sp>
        <p:nvSpPr>
          <p:cNvPr id="424" name="Google Shape;424;p70"/>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None/>
            </a:pPr>
            <a:r>
              <a:rPr lang="en-GB" sz="1350">
                <a:solidFill>
                  <a:schemeClr val="dk1"/>
                </a:solidFill>
                <a:latin typeface="DM Sans"/>
                <a:ea typeface="DM Sans"/>
                <a:cs typeface="DM Sans"/>
                <a:sym typeface="DM Sans"/>
              </a:rPr>
              <a:t>El cuerpo de los casos de prueba es la parte más importante. Ahí iremos escribiendo el paso a paso de cómo esperamos que se comporte el sistema.</a:t>
            </a:r>
            <a:endParaRPr sz="1350">
              <a:solidFill>
                <a:schemeClr val="dk1"/>
              </a:solidFill>
              <a:latin typeface="DM Sans"/>
              <a:ea typeface="DM Sans"/>
              <a:cs typeface="DM Sans"/>
              <a:sym typeface="DM Sans"/>
            </a:endParaRPr>
          </a:p>
        </p:txBody>
      </p:sp>
      <p:sp>
        <p:nvSpPr>
          <p:cNvPr id="425" name="Google Shape;425;p70"/>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None/>
            </a:pPr>
            <a:r>
              <a:rPr lang="en-GB" sz="1350">
                <a:solidFill>
                  <a:schemeClr val="dk1"/>
                </a:solidFill>
                <a:latin typeface="DM Sans"/>
                <a:ea typeface="DM Sans"/>
                <a:cs typeface="DM Sans"/>
                <a:sym typeface="DM Sans"/>
              </a:rPr>
              <a:t>Su descripción será del tipo “acción realizada” y “resultado esperado”. Cuando sabemos que el resultado esperado es incorrecto, ingresamos un bug.</a:t>
            </a:r>
            <a:endParaRPr sz="1350">
              <a:solidFill>
                <a:schemeClr val="dk1"/>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7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Otros datos</a:t>
            </a:r>
            <a:endParaRPr b="1" sz="4000">
              <a:solidFill>
                <a:schemeClr val="dk1"/>
              </a:solidFill>
              <a:latin typeface="DM Sans"/>
              <a:ea typeface="DM Sans"/>
              <a:cs typeface="DM Sans"/>
              <a:sym typeface="DM Sans"/>
            </a:endParaRPr>
          </a:p>
        </p:txBody>
      </p:sp>
      <p:sp>
        <p:nvSpPr>
          <p:cNvPr id="431" name="Google Shape;431;p71"/>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None/>
            </a:pPr>
            <a:r>
              <a:rPr lang="en-GB" sz="1350">
                <a:solidFill>
                  <a:schemeClr val="dk1"/>
                </a:solidFill>
                <a:latin typeface="DM Sans"/>
                <a:ea typeface="DM Sans"/>
                <a:cs typeface="DM Sans"/>
                <a:sym typeface="DM Sans"/>
              </a:rPr>
              <a:t>Los casos pueden ser </a:t>
            </a:r>
            <a:r>
              <a:rPr lang="en-GB" sz="1350">
                <a:solidFill>
                  <a:schemeClr val="dk1"/>
                </a:solidFill>
                <a:highlight>
                  <a:srgbClr val="EAFF6A"/>
                </a:highlight>
                <a:latin typeface="DM Sans"/>
                <a:ea typeface="DM Sans"/>
                <a:cs typeface="DM Sans"/>
                <a:sym typeface="DM Sans"/>
              </a:rPr>
              <a:t>positivos</a:t>
            </a:r>
            <a:r>
              <a:rPr lang="en-GB" sz="1350">
                <a:solidFill>
                  <a:schemeClr val="dk1"/>
                </a:solidFill>
                <a:latin typeface="DM Sans"/>
                <a:ea typeface="DM Sans"/>
                <a:cs typeface="DM Sans"/>
                <a:sym typeface="DM Sans"/>
              </a:rPr>
              <a:t> y </a:t>
            </a:r>
            <a:r>
              <a:rPr lang="en-GB" sz="1350">
                <a:solidFill>
                  <a:schemeClr val="dk1"/>
                </a:solidFill>
                <a:highlight>
                  <a:srgbClr val="EAFF6A"/>
                </a:highlight>
                <a:latin typeface="DM Sans"/>
                <a:ea typeface="DM Sans"/>
                <a:cs typeface="DM Sans"/>
                <a:sym typeface="DM Sans"/>
              </a:rPr>
              <a:t>negativos</a:t>
            </a:r>
            <a:r>
              <a:rPr lang="en-GB" sz="1350">
                <a:solidFill>
                  <a:schemeClr val="dk1"/>
                </a:solidFill>
                <a:latin typeface="DM Sans"/>
                <a:ea typeface="DM Sans"/>
                <a:cs typeface="DM Sans"/>
                <a:sym typeface="DM Sans"/>
              </a:rPr>
              <a:t>, lo cual deberá ser ingresado en algún lugar el dato. También se le agrega una prioridad al caso, como para saber su relevancia dentro del proyecto. </a:t>
            </a:r>
            <a:endParaRPr sz="1350">
              <a:solidFill>
                <a:schemeClr val="dk1"/>
              </a:solidFill>
              <a:latin typeface="DM Sans"/>
              <a:ea typeface="DM Sans"/>
              <a:cs typeface="DM Sans"/>
              <a:sym typeface="DM Sans"/>
            </a:endParaRPr>
          </a:p>
        </p:txBody>
      </p:sp>
      <p:sp>
        <p:nvSpPr>
          <p:cNvPr id="432" name="Google Shape;432;p71"/>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None/>
            </a:pPr>
            <a:r>
              <a:rPr lang="en-GB" sz="1350">
                <a:solidFill>
                  <a:schemeClr val="dk1"/>
                </a:solidFill>
                <a:latin typeface="DM Sans"/>
                <a:ea typeface="DM Sans"/>
                <a:cs typeface="DM Sans"/>
                <a:sym typeface="DM Sans"/>
              </a:rPr>
              <a:t>Otro dato que puede sumarse es el tipo de acción entre la acción y el resultado obtenido. </a:t>
            </a:r>
            <a:endParaRPr sz="1350">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7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Estados del caso</a:t>
            </a:r>
            <a:endParaRPr b="1" sz="4000">
              <a:solidFill>
                <a:schemeClr val="dk1"/>
              </a:solidFill>
              <a:latin typeface="DM Sans"/>
              <a:ea typeface="DM Sans"/>
              <a:cs typeface="DM Sans"/>
              <a:sym typeface="DM Sans"/>
            </a:endParaRPr>
          </a:p>
        </p:txBody>
      </p:sp>
      <p:sp>
        <p:nvSpPr>
          <p:cNvPr id="438" name="Google Shape;438;p72"/>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None/>
            </a:pPr>
            <a:r>
              <a:rPr lang="en-GB" sz="1350">
                <a:solidFill>
                  <a:schemeClr val="dk1"/>
                </a:solidFill>
                <a:latin typeface="DM Sans"/>
                <a:ea typeface="DM Sans"/>
                <a:cs typeface="DM Sans"/>
                <a:sym typeface="DM Sans"/>
              </a:rPr>
              <a:t>Hace referencia a si se logró completar, algo hizo que falle, este bloqueado o si todavía no se realizó ese paso del caso.</a:t>
            </a:r>
            <a:endParaRPr sz="1350">
              <a:solidFill>
                <a:schemeClr val="dk1"/>
              </a:solidFill>
              <a:latin typeface="DM Sans"/>
              <a:ea typeface="DM Sans"/>
              <a:cs typeface="DM Sans"/>
              <a:sym typeface="DM Sans"/>
            </a:endParaRPr>
          </a:p>
        </p:txBody>
      </p:sp>
      <p:sp>
        <p:nvSpPr>
          <p:cNvPr id="439" name="Google Shape;439;p72"/>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solidFill>
                  <a:schemeClr val="dk1"/>
                </a:solidFill>
                <a:latin typeface="DM Sans"/>
                <a:ea typeface="DM Sans"/>
                <a:cs typeface="DM Sans"/>
                <a:sym typeface="DM Sans"/>
              </a:rPr>
              <a:t>En general se los denomina como:</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Helvetica Neue"/>
              <a:buChar char="✓"/>
            </a:pPr>
            <a:r>
              <a:rPr lang="en-GB" sz="1350">
                <a:solidFill>
                  <a:schemeClr val="dk1"/>
                </a:solidFill>
                <a:latin typeface="DM Sans"/>
                <a:ea typeface="DM Sans"/>
                <a:cs typeface="DM Sans"/>
                <a:sym typeface="DM Sans"/>
              </a:rPr>
              <a:t>Paso</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Helvetica Neue"/>
              <a:buChar char="✓"/>
            </a:pPr>
            <a:r>
              <a:rPr lang="en-GB" sz="1350">
                <a:solidFill>
                  <a:schemeClr val="dk1"/>
                </a:solidFill>
                <a:latin typeface="DM Sans"/>
                <a:ea typeface="DM Sans"/>
                <a:cs typeface="DM Sans"/>
                <a:sym typeface="DM Sans"/>
              </a:rPr>
              <a:t>Bloqueado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Helvetica Neue"/>
              <a:buChar char="✓"/>
            </a:pPr>
            <a:r>
              <a:rPr lang="en-GB" sz="1350">
                <a:solidFill>
                  <a:schemeClr val="dk1"/>
                </a:solidFill>
                <a:latin typeface="DM Sans"/>
                <a:ea typeface="DM Sans"/>
                <a:cs typeface="DM Sans"/>
                <a:sym typeface="DM Sans"/>
              </a:rPr>
              <a:t>Falló</a:t>
            </a:r>
            <a:endParaRPr sz="1350">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7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Más opciones</a:t>
            </a:r>
            <a:endParaRPr b="1" sz="4000">
              <a:solidFill>
                <a:schemeClr val="dk1"/>
              </a:solidFill>
              <a:latin typeface="DM Sans"/>
              <a:ea typeface="DM Sans"/>
              <a:cs typeface="DM Sans"/>
              <a:sym typeface="DM Sans"/>
            </a:endParaRPr>
          </a:p>
        </p:txBody>
      </p:sp>
      <p:sp>
        <p:nvSpPr>
          <p:cNvPr id="445" name="Google Shape;445;p73"/>
          <p:cNvSpPr txBox="1"/>
          <p:nvPr/>
        </p:nvSpPr>
        <p:spPr>
          <a:xfrm>
            <a:off x="473350" y="1908175"/>
            <a:ext cx="61785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solidFill>
                  <a:schemeClr val="dk1"/>
                </a:solidFill>
                <a:latin typeface="DM Sans"/>
                <a:ea typeface="DM Sans"/>
                <a:cs typeface="DM Sans"/>
                <a:sym typeface="DM Sans"/>
              </a:rPr>
              <a:t>M</a:t>
            </a:r>
            <a:r>
              <a:rPr lang="en-GB" sz="1350">
                <a:solidFill>
                  <a:schemeClr val="dk1"/>
                </a:solidFill>
                <a:latin typeface="DM Sans"/>
                <a:ea typeface="DM Sans"/>
                <a:cs typeface="DM Sans"/>
                <a:sym typeface="DM Sans"/>
              </a:rPr>
              <a:t>uchos datos son coordinados entre el mismo equipo. A veces, se sugiere agregar en qué dispositivos y sistemas operativos se realizan. Si se realizó algún cambio, es óptimo agregar la fecha de modificación, lo mismo si se encontró alguna observación extra.</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7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Casos de pruebas negativos</a:t>
            </a:r>
            <a:endParaRPr b="1" sz="4000">
              <a:solidFill>
                <a:schemeClr val="dk1"/>
              </a:solidFill>
              <a:latin typeface="DM Sans"/>
              <a:ea typeface="DM Sans"/>
              <a:cs typeface="DM Sans"/>
              <a:sym typeface="DM Sans"/>
            </a:endParaRPr>
          </a:p>
        </p:txBody>
      </p:sp>
      <p:sp>
        <p:nvSpPr>
          <p:cNvPr id="451" name="Google Shape;451;p74"/>
          <p:cNvSpPr txBox="1"/>
          <p:nvPr/>
        </p:nvSpPr>
        <p:spPr>
          <a:xfrm>
            <a:off x="473350" y="1908175"/>
            <a:ext cx="6178500" cy="10158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n-GB" sz="1350">
                <a:solidFill>
                  <a:schemeClr val="dk1"/>
                </a:solidFill>
                <a:latin typeface="DM Sans"/>
                <a:ea typeface="DM Sans"/>
                <a:cs typeface="DM Sans"/>
                <a:sym typeface="DM Sans"/>
              </a:rPr>
              <a:t>Casos de prueba que se utilizan para validar a la aplicación contra datos no válidos</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solidFill>
                  <a:schemeClr val="dk1"/>
                </a:solidFill>
                <a:latin typeface="DM Sans"/>
                <a:ea typeface="DM Sans"/>
                <a:cs typeface="DM Sans"/>
                <a:sym typeface="DM Sans"/>
              </a:rPr>
              <a:t>Verifican si los errores se muestran al usuario donde se supone que deben hacerlo</a:t>
            </a:r>
            <a:endParaRPr sz="1350">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Casos de pruebas positivos</a:t>
            </a:r>
            <a:endParaRPr b="1" sz="4000">
              <a:solidFill>
                <a:schemeClr val="dk1"/>
              </a:solidFill>
              <a:latin typeface="DM Sans"/>
              <a:ea typeface="DM Sans"/>
              <a:cs typeface="DM Sans"/>
              <a:sym typeface="DM Sans"/>
            </a:endParaRPr>
          </a:p>
        </p:txBody>
      </p:sp>
      <p:sp>
        <p:nvSpPr>
          <p:cNvPr id="457" name="Google Shape;457;p75"/>
          <p:cNvSpPr txBox="1"/>
          <p:nvPr/>
        </p:nvSpPr>
        <p:spPr>
          <a:xfrm>
            <a:off x="473350" y="1908175"/>
            <a:ext cx="6178500" cy="14316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n-GB" sz="1350">
                <a:solidFill>
                  <a:schemeClr val="dk1"/>
                </a:solidFill>
                <a:latin typeface="DM Sans"/>
                <a:ea typeface="DM Sans"/>
                <a:cs typeface="DM Sans"/>
                <a:sym typeface="DM Sans"/>
              </a:rPr>
              <a:t>Son generalmente la primera forma de prueba que un tester realizaría en una aplicación (camino feliz).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solidFill>
                  <a:schemeClr val="dk1"/>
                </a:solidFill>
                <a:latin typeface="DM Sans"/>
                <a:ea typeface="DM Sans"/>
                <a:cs typeface="DM Sans"/>
                <a:sym typeface="DM Sans"/>
              </a:rPr>
              <a:t>Es el proceso de ejecutar escenarios de prueba que un usuario final ejecutaría para su uso.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solidFill>
                  <a:schemeClr val="dk1"/>
                </a:solidFill>
                <a:latin typeface="DM Sans"/>
                <a:ea typeface="DM Sans"/>
                <a:cs typeface="DM Sans"/>
                <a:sym typeface="DM Sans"/>
              </a:rPr>
              <a:t>La prueba positiva implica ejecutar un escenario de prueba con solo datos correctos y válidos. </a:t>
            </a:r>
            <a:endParaRPr sz="1350">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7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Ejemplos</a:t>
            </a:r>
            <a:endParaRPr b="1" sz="3500">
              <a:solidFill>
                <a:schemeClr val="lt1"/>
              </a:solidFill>
              <a:latin typeface="DM Sans"/>
              <a:ea typeface="DM Sans"/>
              <a:cs typeface="DM Sans"/>
              <a:sym typeface="DM Sans"/>
            </a:endParaRPr>
          </a:p>
        </p:txBody>
      </p:sp>
      <p:sp>
        <p:nvSpPr>
          <p:cNvPr id="464" name="Google Shape;464;p76"/>
          <p:cNvSpPr txBox="1"/>
          <p:nvPr/>
        </p:nvSpPr>
        <p:spPr>
          <a:xfrm>
            <a:off x="5926950" y="1675300"/>
            <a:ext cx="2166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latin typeface="DM Sans"/>
                <a:ea typeface="DM Sans"/>
                <a:cs typeface="DM Sans"/>
                <a:sym typeface="DM Sans"/>
              </a:rPr>
              <a:t>Dada la siguiente pantalla de “nueva notificación”...</a:t>
            </a:r>
            <a:endParaRPr sz="1350">
              <a:latin typeface="DM Sans"/>
              <a:ea typeface="DM Sans"/>
              <a:cs typeface="DM Sans"/>
              <a:sym typeface="DM Sans"/>
            </a:endParaRPr>
          </a:p>
        </p:txBody>
      </p:sp>
      <p:sp>
        <p:nvSpPr>
          <p:cNvPr id="465" name="Google Shape;465;p76"/>
          <p:cNvSpPr txBox="1"/>
          <p:nvPr/>
        </p:nvSpPr>
        <p:spPr>
          <a:xfrm>
            <a:off x="2450756" y="2547703"/>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n-GB"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466" name="Google Shape;466;p76"/>
          <p:cNvPicPr preferRelativeResize="0"/>
          <p:nvPr/>
        </p:nvPicPr>
        <p:blipFill rotWithShape="1">
          <a:blip r:embed="rId3">
            <a:alphaModFix/>
          </a:blip>
          <a:srcRect b="0" l="0" r="0" t="0"/>
          <a:stretch/>
        </p:blipFill>
        <p:spPr>
          <a:xfrm>
            <a:off x="839925" y="1675300"/>
            <a:ext cx="4828976" cy="234508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Ejemplos</a:t>
            </a:r>
            <a:endParaRPr b="1" sz="4000">
              <a:solidFill>
                <a:schemeClr val="dk1"/>
              </a:solidFill>
              <a:latin typeface="DM Sans"/>
              <a:ea typeface="DM Sans"/>
              <a:cs typeface="DM Sans"/>
              <a:sym typeface="DM Sans"/>
            </a:endParaRPr>
          </a:p>
        </p:txBody>
      </p:sp>
      <p:sp>
        <p:nvSpPr>
          <p:cNvPr id="472" name="Google Shape;472;p77"/>
          <p:cNvSpPr txBox="1"/>
          <p:nvPr/>
        </p:nvSpPr>
        <p:spPr>
          <a:xfrm>
            <a:off x="473350" y="1908175"/>
            <a:ext cx="61785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solidFill>
                  <a:schemeClr val="dk1"/>
                </a:solidFill>
                <a:latin typeface="DM Sans"/>
                <a:ea typeface="DM Sans"/>
                <a:cs typeface="DM Sans"/>
                <a:sym typeface="DM Sans"/>
              </a:rPr>
              <a:t>Tenemos los siguientes requerimientos:</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solidFill>
                  <a:schemeClr val="dk1"/>
                </a:solidFill>
                <a:latin typeface="DM Sans"/>
                <a:ea typeface="DM Sans"/>
                <a:cs typeface="DM Sans"/>
                <a:sym typeface="DM Sans"/>
              </a:rPr>
              <a:t>El cuadro de texto del título es un parámetro obligatorio.</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solidFill>
                  <a:schemeClr val="dk1"/>
                </a:solidFill>
                <a:latin typeface="DM Sans"/>
                <a:ea typeface="DM Sans"/>
                <a:cs typeface="DM Sans"/>
                <a:sym typeface="DM Sans"/>
              </a:rPr>
              <a:t>El cuerpo no es obligatorio.</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solidFill>
                  <a:schemeClr val="dk1"/>
                </a:solidFill>
                <a:latin typeface="DM Sans"/>
                <a:ea typeface="DM Sans"/>
                <a:cs typeface="DM Sans"/>
                <a:sym typeface="DM Sans"/>
              </a:rPr>
              <a:t>El cuadro de título sólo puede tener caracteres a-z y A-Z. No se permiten números, caracteres especiales.</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solidFill>
                  <a:schemeClr val="dk1"/>
                </a:solidFill>
                <a:latin typeface="DM Sans"/>
                <a:ea typeface="DM Sans"/>
                <a:cs typeface="DM Sans"/>
                <a:sym typeface="DM Sans"/>
              </a:rPr>
              <a:t>El título puede tener un máximo de 10 caracteres. </a:t>
            </a:r>
            <a:endParaRPr sz="1350">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Ejemplos</a:t>
            </a:r>
            <a:endParaRPr b="1" sz="4000">
              <a:solidFill>
                <a:schemeClr val="dk1"/>
              </a:solidFill>
              <a:latin typeface="DM Sans"/>
              <a:ea typeface="DM Sans"/>
              <a:cs typeface="DM Sans"/>
              <a:sym typeface="DM Sans"/>
            </a:endParaRPr>
          </a:p>
        </p:txBody>
      </p:sp>
      <p:sp>
        <p:nvSpPr>
          <p:cNvPr id="478" name="Google Shape;478;p78"/>
          <p:cNvSpPr txBox="1"/>
          <p:nvPr/>
        </p:nvSpPr>
        <p:spPr>
          <a:xfrm>
            <a:off x="473350" y="1908175"/>
            <a:ext cx="61785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solidFill>
                  <a:schemeClr val="dk1"/>
                </a:solidFill>
                <a:latin typeface="DM Sans"/>
                <a:ea typeface="DM Sans"/>
                <a:cs typeface="DM Sans"/>
                <a:sym typeface="DM Sans"/>
              </a:rPr>
              <a:t>Casos de prueba positivos:</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n-GB" sz="1350">
                <a:solidFill>
                  <a:schemeClr val="dk1"/>
                </a:solidFill>
                <a:latin typeface="DM Sans"/>
                <a:ea typeface="DM Sans"/>
                <a:cs typeface="DM Sans"/>
                <a:sym typeface="DM Sans"/>
              </a:rPr>
              <a:t>ABCDEFGH </a:t>
            </a:r>
            <a:r>
              <a:rPr lang="en-GB" sz="1350">
                <a:solidFill>
                  <a:schemeClr val="dk1"/>
                </a:solidFill>
                <a:latin typeface="DM Sans"/>
                <a:ea typeface="DM Sans"/>
                <a:cs typeface="DM Sans"/>
                <a:sym typeface="DM Sans"/>
              </a:rPr>
              <a:t>(validación de mayúsculas dentro del límite de caracteres)</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solidFill>
                  <a:schemeClr val="dk1"/>
                </a:solidFill>
                <a:latin typeface="DM Sans"/>
                <a:ea typeface="DM Sans"/>
                <a:cs typeface="DM Sans"/>
                <a:sym typeface="DM Sans"/>
              </a:rPr>
              <a:t>Validación de minúsculas abcdefgh dentro del límite de caracteres)</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n-GB" sz="1350">
                <a:solidFill>
                  <a:schemeClr val="dk1"/>
                </a:solidFill>
                <a:latin typeface="DM Sans"/>
                <a:ea typeface="DM Sans"/>
                <a:cs typeface="DM Sans"/>
                <a:sym typeface="DM Sans"/>
              </a:rPr>
              <a:t>aabbccddmn</a:t>
            </a:r>
            <a:r>
              <a:rPr lang="en-GB" sz="1350">
                <a:solidFill>
                  <a:schemeClr val="dk1"/>
                </a:solidFill>
                <a:latin typeface="DM Sans"/>
                <a:ea typeface="DM Sans"/>
                <a:cs typeface="DM Sans"/>
                <a:sym typeface="DM Sans"/>
              </a:rPr>
              <a:t> (validación de límite de caracteres)</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n-GB" sz="1350">
                <a:solidFill>
                  <a:schemeClr val="dk1"/>
                </a:solidFill>
                <a:latin typeface="DM Sans"/>
                <a:ea typeface="DM Sans"/>
                <a:cs typeface="DM Sans"/>
                <a:sym typeface="DM Sans"/>
              </a:rPr>
              <a:t>aDBcefz</a:t>
            </a:r>
            <a:r>
              <a:rPr lang="en-GB" sz="1350">
                <a:solidFill>
                  <a:schemeClr val="dk1"/>
                </a:solidFill>
                <a:latin typeface="DM Sans"/>
                <a:ea typeface="DM Sans"/>
                <a:cs typeface="DM Sans"/>
                <a:sym typeface="DM Sans"/>
              </a:rPr>
              <a:t> (mayúsculas combinadas con validación de minúsculas dentro del límite de caracteres)</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solidFill>
                  <a:schemeClr val="dk1"/>
                </a:solidFill>
                <a:latin typeface="DM Sans"/>
                <a:ea typeface="DM Sans"/>
                <a:cs typeface="DM Sans"/>
                <a:sym typeface="DM Sans"/>
              </a:rPr>
              <a:t>….etc</a:t>
            </a:r>
            <a:endParaRPr sz="1350">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7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Ejemplos</a:t>
            </a:r>
            <a:endParaRPr b="1" sz="4000">
              <a:solidFill>
                <a:schemeClr val="dk1"/>
              </a:solidFill>
              <a:latin typeface="DM Sans"/>
              <a:ea typeface="DM Sans"/>
              <a:cs typeface="DM Sans"/>
              <a:sym typeface="DM Sans"/>
            </a:endParaRPr>
          </a:p>
        </p:txBody>
      </p:sp>
      <p:sp>
        <p:nvSpPr>
          <p:cNvPr id="484" name="Google Shape;484;p79"/>
          <p:cNvSpPr txBox="1"/>
          <p:nvPr/>
        </p:nvSpPr>
        <p:spPr>
          <a:xfrm>
            <a:off x="473350" y="1908175"/>
            <a:ext cx="6178500" cy="1535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GB" sz="1350">
                <a:solidFill>
                  <a:schemeClr val="dk1"/>
                </a:solidFill>
                <a:latin typeface="DM Sans"/>
                <a:ea typeface="DM Sans"/>
                <a:cs typeface="DM Sans"/>
                <a:sym typeface="DM Sans"/>
              </a:rPr>
              <a:t>Casos de prueba negativos:</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n-GB" sz="1350">
                <a:solidFill>
                  <a:schemeClr val="dk1"/>
                </a:solidFill>
                <a:latin typeface="DM Sans"/>
                <a:ea typeface="DM Sans"/>
                <a:cs typeface="DM Sans"/>
                <a:sym typeface="DM Sans"/>
              </a:rPr>
              <a:t>ABCDEFGHJKIOOOOOKIsns</a:t>
            </a:r>
            <a:r>
              <a:rPr lang="en-GB" sz="1350">
                <a:solidFill>
                  <a:schemeClr val="dk1"/>
                </a:solidFill>
                <a:latin typeface="DM Sans"/>
                <a:ea typeface="DM Sans"/>
                <a:cs typeface="DM Sans"/>
                <a:sym typeface="DM Sans"/>
              </a:rPr>
              <a:t> (el título supera los 10 caracteres)</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n-GB" sz="1350">
                <a:solidFill>
                  <a:schemeClr val="dk1"/>
                </a:solidFill>
                <a:latin typeface="DM Sans"/>
                <a:ea typeface="DM Sans"/>
                <a:cs typeface="DM Sans"/>
                <a:sym typeface="DM Sans"/>
              </a:rPr>
              <a:t>abcd1234 </a:t>
            </a:r>
            <a:r>
              <a:rPr lang="en-GB" sz="1350">
                <a:solidFill>
                  <a:schemeClr val="dk1"/>
                </a:solidFill>
                <a:latin typeface="DM Sans"/>
                <a:ea typeface="DM Sans"/>
                <a:cs typeface="DM Sans"/>
                <a:sym typeface="DM Sans"/>
              </a:rPr>
              <a:t>(el título tiene valores numéricos)</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solidFill>
                  <a:schemeClr val="dk1"/>
                </a:solidFill>
                <a:latin typeface="DM Sans"/>
                <a:ea typeface="DM Sans"/>
                <a:cs typeface="DM Sans"/>
                <a:sym typeface="DM Sans"/>
              </a:rPr>
              <a:t>Sin titulo proporcionado</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1" lang="en-GB" sz="1350">
                <a:solidFill>
                  <a:schemeClr val="dk1"/>
                </a:solidFill>
                <a:latin typeface="DM Sans"/>
                <a:ea typeface="DM Sans"/>
                <a:cs typeface="DM Sans"/>
                <a:sym typeface="DM Sans"/>
              </a:rPr>
              <a:t>snd12-*/-^_</a:t>
            </a:r>
            <a:r>
              <a:rPr lang="en-GB" sz="1350">
                <a:solidFill>
                  <a:schemeClr val="dk1"/>
                </a:solidFill>
                <a:latin typeface="DM Sans"/>
                <a:ea typeface="DM Sans"/>
                <a:cs typeface="DM Sans"/>
                <a:sym typeface="DM Sans"/>
              </a:rPr>
              <a:t> (el título que contiene caracteres especiales)</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solidFill>
                  <a:schemeClr val="dk1"/>
                </a:solidFill>
                <a:latin typeface="DM Sans"/>
                <a:ea typeface="DM Sans"/>
                <a:cs typeface="DM Sans"/>
                <a:sym typeface="DM Sans"/>
              </a:rPr>
              <a:t>….etc</a:t>
            </a:r>
            <a:endParaRPr sz="135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35"/>
          <p:cNvPicPr preferRelativeResize="0"/>
          <p:nvPr/>
        </p:nvPicPr>
        <p:blipFill>
          <a:blip r:embed="rId3">
            <a:alphaModFix/>
          </a:blip>
          <a:stretch>
            <a:fillRect/>
          </a:stretch>
        </p:blipFill>
        <p:spPr>
          <a:xfrm>
            <a:off x="5865175" y="1317325"/>
            <a:ext cx="1958700" cy="3277650"/>
          </a:xfrm>
          <a:prstGeom prst="rect">
            <a:avLst/>
          </a:prstGeom>
          <a:noFill/>
          <a:ln>
            <a:noFill/>
          </a:ln>
        </p:spPr>
      </p:pic>
      <p:sp>
        <p:nvSpPr>
          <p:cNvPr id="145" name="Google Shape;145;p35"/>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146" name="Google Shape;146;p35"/>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200">
                <a:solidFill>
                  <a:srgbClr val="999999"/>
                </a:solidFill>
                <a:latin typeface="DM Sans"/>
                <a:ea typeface="DM Sans"/>
                <a:cs typeface="DM Sans"/>
                <a:sym typeface="DM Sans"/>
              </a:rPr>
              <a:t>08</a:t>
            </a:r>
            <a:endParaRPr b="1" sz="1600">
              <a:solidFill>
                <a:srgbClr val="999999"/>
              </a:solidFill>
              <a:latin typeface="DM Sans"/>
              <a:ea typeface="DM Sans"/>
              <a:cs typeface="DM Sans"/>
              <a:sym typeface="DM Sans"/>
            </a:endParaRPr>
          </a:p>
        </p:txBody>
      </p:sp>
      <p:cxnSp>
        <p:nvCxnSpPr>
          <p:cNvPr id="147" name="Google Shape;147;p35"/>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48" name="Google Shape;148;p35"/>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GB" sz="1500">
                <a:solidFill>
                  <a:srgbClr val="999999"/>
                </a:solidFill>
                <a:latin typeface="DM Sans"/>
                <a:ea typeface="DM Sans"/>
                <a:cs typeface="DM Sans"/>
                <a:sym typeface="DM Sans"/>
              </a:rPr>
              <a:t>Ejecución de pruebas</a:t>
            </a:r>
            <a:endParaRPr b="1" sz="1500">
              <a:solidFill>
                <a:srgbClr val="999999"/>
              </a:solidFill>
              <a:latin typeface="DM Sans"/>
              <a:ea typeface="DM Sans"/>
              <a:cs typeface="DM Sans"/>
              <a:sym typeface="DM Sans"/>
            </a:endParaRPr>
          </a:p>
        </p:txBody>
      </p:sp>
      <p:cxnSp>
        <p:nvCxnSpPr>
          <p:cNvPr id="149" name="Google Shape;149;p35"/>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50" name="Google Shape;150;p35"/>
          <p:cNvSpPr txBox="1"/>
          <p:nvPr/>
        </p:nvSpPr>
        <p:spPr>
          <a:xfrm>
            <a:off x="5731225" y="2683775"/>
            <a:ext cx="2178000" cy="18624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chemeClr val="accent4"/>
              </a:buClr>
              <a:buSzPts val="1200"/>
              <a:buFont typeface="DM Sans"/>
              <a:buChar char="✓"/>
            </a:pPr>
            <a:r>
              <a:rPr lang="en-GB" sz="1200">
                <a:solidFill>
                  <a:schemeClr val="lt1"/>
                </a:solidFill>
                <a:latin typeface="DM Sans"/>
                <a:ea typeface="DM Sans"/>
                <a:cs typeface="DM Sans"/>
                <a:sym typeface="DM Sans"/>
              </a:rPr>
              <a:t>Ejecución de pruebas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chemeClr val="accent4"/>
              </a:buClr>
              <a:buSzPts val="1200"/>
              <a:buFont typeface="DM Sans"/>
              <a:buChar char="✓"/>
            </a:pPr>
            <a:r>
              <a:rPr lang="en-GB" sz="1200">
                <a:solidFill>
                  <a:schemeClr val="lt1"/>
                </a:solidFill>
                <a:latin typeface="DM Sans"/>
                <a:ea typeface="DM Sans"/>
                <a:cs typeface="DM Sans"/>
                <a:sym typeface="DM Sans"/>
              </a:rPr>
              <a:t>Reportar resultados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chemeClr val="accent4"/>
              </a:buClr>
              <a:buSzPts val="1200"/>
              <a:buFont typeface="DM Sans"/>
              <a:buChar char="✓"/>
            </a:pPr>
            <a:r>
              <a:rPr lang="en-GB" sz="1200">
                <a:solidFill>
                  <a:schemeClr val="lt1"/>
                </a:solidFill>
                <a:latin typeface="DM Sans"/>
                <a:ea typeface="DM Sans"/>
                <a:cs typeface="DM Sans"/>
                <a:sym typeface="DM Sans"/>
              </a:rPr>
              <a:t>Puesta en producción y monitoreo</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chemeClr val="accent4"/>
              </a:buClr>
              <a:buSzPts val="1200"/>
              <a:buFont typeface="DM Sans"/>
              <a:buChar char="✓"/>
            </a:pPr>
            <a:r>
              <a:rPr lang="en-GB" sz="1200">
                <a:solidFill>
                  <a:schemeClr val="lt1"/>
                </a:solidFill>
                <a:latin typeface="DM Sans"/>
                <a:ea typeface="DM Sans"/>
                <a:cs typeface="DM Sans"/>
                <a:sym typeface="DM Sans"/>
              </a:rPr>
              <a:t>Comunicación con el equipo</a:t>
            </a:r>
            <a:endParaRPr sz="1200">
              <a:solidFill>
                <a:schemeClr val="lt1"/>
              </a:solidFill>
              <a:latin typeface="DM Sans"/>
              <a:ea typeface="DM Sans"/>
              <a:cs typeface="DM Sans"/>
              <a:sym typeface="DM Sans"/>
            </a:endParaRPr>
          </a:p>
        </p:txBody>
      </p:sp>
      <p:pic>
        <p:nvPicPr>
          <p:cNvPr id="151" name="Google Shape;151;p35"/>
          <p:cNvPicPr preferRelativeResize="0"/>
          <p:nvPr/>
        </p:nvPicPr>
        <p:blipFill>
          <a:blip r:embed="rId4">
            <a:alphaModFix/>
          </a:blip>
          <a:stretch>
            <a:fillRect/>
          </a:stretch>
        </p:blipFill>
        <p:spPr>
          <a:xfrm>
            <a:off x="3544300" y="1313975"/>
            <a:ext cx="2042575" cy="3330650"/>
          </a:xfrm>
          <a:prstGeom prst="rect">
            <a:avLst/>
          </a:prstGeom>
          <a:noFill/>
          <a:ln>
            <a:noFill/>
          </a:ln>
        </p:spPr>
      </p:pic>
      <p:pic>
        <p:nvPicPr>
          <p:cNvPr id="152" name="Google Shape;152;p35"/>
          <p:cNvPicPr preferRelativeResize="0"/>
          <p:nvPr/>
        </p:nvPicPr>
        <p:blipFill>
          <a:blip r:embed="rId3">
            <a:alphaModFix/>
          </a:blip>
          <a:stretch>
            <a:fillRect/>
          </a:stretch>
        </p:blipFill>
        <p:spPr>
          <a:xfrm>
            <a:off x="1307300" y="1313975"/>
            <a:ext cx="1958700" cy="3277650"/>
          </a:xfrm>
          <a:prstGeom prst="rect">
            <a:avLst/>
          </a:prstGeom>
          <a:noFill/>
          <a:ln>
            <a:noFill/>
          </a:ln>
        </p:spPr>
      </p:pic>
      <p:pic>
        <p:nvPicPr>
          <p:cNvPr id="153" name="Google Shape;153;p35"/>
          <p:cNvPicPr preferRelativeResize="0"/>
          <p:nvPr/>
        </p:nvPicPr>
        <p:blipFill>
          <a:blip r:embed="rId3">
            <a:alphaModFix/>
          </a:blip>
          <a:stretch>
            <a:fillRect/>
          </a:stretch>
        </p:blipFill>
        <p:spPr>
          <a:xfrm>
            <a:off x="3579175" y="1317325"/>
            <a:ext cx="1958700" cy="3204550"/>
          </a:xfrm>
          <a:prstGeom prst="rect">
            <a:avLst/>
          </a:prstGeom>
          <a:noFill/>
          <a:ln>
            <a:noFill/>
          </a:ln>
        </p:spPr>
      </p:pic>
      <p:sp>
        <p:nvSpPr>
          <p:cNvPr id="154" name="Google Shape;154;p35"/>
          <p:cNvSpPr txBox="1"/>
          <p:nvPr/>
        </p:nvSpPr>
        <p:spPr>
          <a:xfrm>
            <a:off x="1307075" y="1487775"/>
            <a:ext cx="1928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n-GB" sz="1600">
                <a:solidFill>
                  <a:srgbClr val="999999"/>
                </a:solidFill>
                <a:latin typeface="DM Sans"/>
                <a:ea typeface="DM Sans"/>
                <a:cs typeface="DM Sans"/>
                <a:sym typeface="DM Sans"/>
              </a:rPr>
              <a:t>06</a:t>
            </a:r>
            <a:endParaRPr b="1" sz="1600">
              <a:solidFill>
                <a:srgbClr val="999999"/>
              </a:solidFill>
              <a:latin typeface="DM Sans"/>
              <a:ea typeface="DM Sans"/>
              <a:cs typeface="DM Sans"/>
              <a:sym typeface="DM Sans"/>
            </a:endParaRPr>
          </a:p>
        </p:txBody>
      </p:sp>
      <p:cxnSp>
        <p:nvCxnSpPr>
          <p:cNvPr id="155" name="Google Shape;155;p35"/>
          <p:cNvCxnSpPr/>
          <p:nvPr/>
        </p:nvCxnSpPr>
        <p:spPr>
          <a:xfrm>
            <a:off x="1381800" y="2836175"/>
            <a:ext cx="1778400" cy="0"/>
          </a:xfrm>
          <a:prstGeom prst="straightConnector1">
            <a:avLst/>
          </a:prstGeom>
          <a:noFill/>
          <a:ln cap="flat" cmpd="sng" w="9525">
            <a:solidFill>
              <a:srgbClr val="434343"/>
            </a:solidFill>
            <a:prstDash val="solid"/>
            <a:round/>
            <a:headEnd len="med" w="med" type="none"/>
            <a:tailEnd len="med" w="med" type="none"/>
          </a:ln>
        </p:spPr>
      </p:cxnSp>
      <p:sp>
        <p:nvSpPr>
          <p:cNvPr id="156" name="Google Shape;156;p35"/>
          <p:cNvSpPr txBox="1"/>
          <p:nvPr/>
        </p:nvSpPr>
        <p:spPr>
          <a:xfrm>
            <a:off x="1306650"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1500">
                <a:solidFill>
                  <a:srgbClr val="999999"/>
                </a:solidFill>
                <a:latin typeface="DM Sans"/>
                <a:ea typeface="DM Sans"/>
                <a:cs typeface="DM Sans"/>
                <a:sym typeface="DM Sans"/>
              </a:rPr>
              <a:t>Defectos en el testing</a:t>
            </a:r>
            <a:endParaRPr b="1" sz="1500">
              <a:solidFill>
                <a:srgbClr val="999999"/>
              </a:solidFill>
              <a:latin typeface="DM Sans"/>
              <a:ea typeface="DM Sans"/>
              <a:cs typeface="DM Sans"/>
              <a:sym typeface="DM Sans"/>
            </a:endParaRPr>
          </a:p>
        </p:txBody>
      </p:sp>
      <p:sp>
        <p:nvSpPr>
          <p:cNvPr id="157" name="Google Shape;157;p35"/>
          <p:cNvSpPr txBox="1"/>
          <p:nvPr/>
        </p:nvSpPr>
        <p:spPr>
          <a:xfrm>
            <a:off x="3579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n-GB" sz="1200">
                <a:solidFill>
                  <a:srgbClr val="FFFFFF"/>
                </a:solidFill>
                <a:latin typeface="DM Sans"/>
                <a:ea typeface="DM Sans"/>
                <a:cs typeface="DM Sans"/>
                <a:sym typeface="DM Sans"/>
              </a:rPr>
              <a:t>07</a:t>
            </a:r>
            <a:endParaRPr b="1" sz="1600">
              <a:solidFill>
                <a:srgbClr val="999999"/>
              </a:solidFill>
              <a:latin typeface="DM Sans"/>
              <a:ea typeface="DM Sans"/>
              <a:cs typeface="DM Sans"/>
              <a:sym typeface="DM Sans"/>
            </a:endParaRPr>
          </a:p>
        </p:txBody>
      </p:sp>
      <p:cxnSp>
        <p:nvCxnSpPr>
          <p:cNvPr id="158" name="Google Shape;158;p35"/>
          <p:cNvCxnSpPr/>
          <p:nvPr/>
        </p:nvCxnSpPr>
        <p:spPr>
          <a:xfrm>
            <a:off x="3654325" y="2836175"/>
            <a:ext cx="1778400" cy="0"/>
          </a:xfrm>
          <a:prstGeom prst="straightConnector1">
            <a:avLst/>
          </a:prstGeom>
          <a:noFill/>
          <a:ln cap="flat" cmpd="sng" w="9525">
            <a:solidFill>
              <a:srgbClr val="434343"/>
            </a:solidFill>
            <a:prstDash val="solid"/>
            <a:round/>
            <a:headEnd len="med" w="med" type="none"/>
            <a:tailEnd len="med" w="med" type="none"/>
          </a:ln>
        </p:spPr>
      </p:cxnSp>
      <p:sp>
        <p:nvSpPr>
          <p:cNvPr id="159" name="Google Shape;159;p35"/>
          <p:cNvSpPr txBox="1"/>
          <p:nvPr/>
        </p:nvSpPr>
        <p:spPr>
          <a:xfrm>
            <a:off x="3579175" y="1969975"/>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n-GB" sz="1500">
                <a:solidFill>
                  <a:srgbClr val="EAFF6A"/>
                </a:solidFill>
                <a:latin typeface="DM Sans"/>
                <a:ea typeface="DM Sans"/>
                <a:cs typeface="DM Sans"/>
                <a:sym typeface="DM Sans"/>
              </a:rPr>
              <a:t>¿Cómo se prepara para hacer las pruebas?</a:t>
            </a:r>
            <a:endParaRPr b="1" sz="1500">
              <a:solidFill>
                <a:srgbClr val="EAFF6A"/>
              </a:solidFill>
              <a:latin typeface="DM Sans"/>
              <a:ea typeface="DM Sans"/>
              <a:cs typeface="DM Sans"/>
              <a:sym typeface="DM Sans"/>
            </a:endParaRPr>
          </a:p>
        </p:txBody>
      </p:sp>
      <p:cxnSp>
        <p:nvCxnSpPr>
          <p:cNvPr id="160" name="Google Shape;160;p35"/>
          <p:cNvCxnSpPr/>
          <p:nvPr/>
        </p:nvCxnSpPr>
        <p:spPr>
          <a:xfrm>
            <a:off x="1397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61" name="Google Shape;161;p35"/>
          <p:cNvCxnSpPr/>
          <p:nvPr/>
        </p:nvCxnSpPr>
        <p:spPr>
          <a:xfrm>
            <a:off x="3669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62" name="Google Shape;162;p35"/>
          <p:cNvSpPr txBox="1"/>
          <p:nvPr/>
        </p:nvSpPr>
        <p:spPr>
          <a:xfrm>
            <a:off x="3669750" y="2972375"/>
            <a:ext cx="1778400" cy="1364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FF6A"/>
              </a:buClr>
              <a:buSzPts val="1200"/>
              <a:buFont typeface="DM Sans"/>
              <a:buChar char="✓"/>
            </a:pPr>
            <a:r>
              <a:rPr lang="en-GB" sz="1200" u="sng">
                <a:solidFill>
                  <a:schemeClr val="hlink"/>
                </a:solidFill>
                <a:latin typeface="DM Sans"/>
                <a:ea typeface="DM Sans"/>
                <a:cs typeface="DM Sans"/>
                <a:sym typeface="DM Sans"/>
                <a:hlinkClick action="ppaction://hlinksldjump" r:id="rId5"/>
              </a:rPr>
              <a:t>Analizar documentación</a:t>
            </a:r>
            <a:endParaRPr sz="1200">
              <a:solidFill>
                <a:srgbClr val="FFFFFF"/>
              </a:solidFill>
              <a:latin typeface="DM Sans"/>
              <a:ea typeface="DM Sans"/>
              <a:cs typeface="DM Sans"/>
              <a:sym typeface="DM Sans"/>
            </a:endParaRPr>
          </a:p>
          <a:p>
            <a:pPr indent="-304800" lvl="0" marL="457200" rtl="0" algn="l">
              <a:lnSpc>
                <a:spcPct val="100000"/>
              </a:lnSpc>
              <a:spcBef>
                <a:spcPts val="1000"/>
              </a:spcBef>
              <a:spcAft>
                <a:spcPts val="0"/>
              </a:spcAft>
              <a:buClr>
                <a:srgbClr val="EAFF6A"/>
              </a:buClr>
              <a:buSzPts val="1200"/>
              <a:buFont typeface="DM Sans"/>
              <a:buChar char="✓"/>
            </a:pPr>
            <a:r>
              <a:rPr lang="en-GB" sz="1200" u="sng">
                <a:solidFill>
                  <a:schemeClr val="hlink"/>
                </a:solidFill>
                <a:latin typeface="DM Sans"/>
                <a:ea typeface="DM Sans"/>
                <a:cs typeface="DM Sans"/>
                <a:sym typeface="DM Sans"/>
                <a:hlinkClick action="ppaction://hlinksldjump" r:id="rId6"/>
              </a:rPr>
              <a:t>Plan de pruebas</a:t>
            </a:r>
            <a:endParaRPr sz="1200">
              <a:solidFill>
                <a:srgbClr val="FFFFFF"/>
              </a:solidFill>
              <a:latin typeface="DM Sans"/>
              <a:ea typeface="DM Sans"/>
              <a:cs typeface="DM Sans"/>
              <a:sym typeface="DM Sans"/>
            </a:endParaRPr>
          </a:p>
          <a:p>
            <a:pPr indent="-304800" lvl="0" marL="457200" rtl="0" algn="l">
              <a:lnSpc>
                <a:spcPct val="100000"/>
              </a:lnSpc>
              <a:spcBef>
                <a:spcPts val="1000"/>
              </a:spcBef>
              <a:spcAft>
                <a:spcPts val="1000"/>
              </a:spcAft>
              <a:buClr>
                <a:srgbClr val="EAFF6A"/>
              </a:buClr>
              <a:buSzPts val="1200"/>
              <a:buFont typeface="DM Sans"/>
              <a:buChar char="✓"/>
            </a:pPr>
            <a:r>
              <a:rPr lang="en-GB" sz="1200" u="sng">
                <a:solidFill>
                  <a:schemeClr val="hlink"/>
                </a:solidFill>
                <a:latin typeface="DM Sans"/>
                <a:ea typeface="DM Sans"/>
                <a:cs typeface="DM Sans"/>
                <a:sym typeface="DM Sans"/>
                <a:hlinkClick action="ppaction://hlinksldjump" r:id="rId7"/>
              </a:rPr>
              <a:t>Casos de pruebas</a:t>
            </a:r>
            <a:endParaRPr sz="1200">
              <a:solidFill>
                <a:srgbClr val="FFFFFF"/>
              </a:solidFill>
              <a:latin typeface="DM Sans"/>
              <a:ea typeface="DM Sans"/>
              <a:cs typeface="DM Sans"/>
              <a:sym typeface="DM Sans"/>
            </a:endParaRPr>
          </a:p>
        </p:txBody>
      </p:sp>
      <p:sp>
        <p:nvSpPr>
          <p:cNvPr id="163" name="Google Shape;163;p35"/>
          <p:cNvSpPr txBox="1"/>
          <p:nvPr/>
        </p:nvSpPr>
        <p:spPr>
          <a:xfrm>
            <a:off x="1389513" y="2972363"/>
            <a:ext cx="1646100" cy="15495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lang="en-GB" sz="1200">
                <a:solidFill>
                  <a:schemeClr val="lt1"/>
                </a:solidFill>
                <a:latin typeface="DM Sans"/>
                <a:ea typeface="DM Sans"/>
                <a:cs typeface="DM Sans"/>
                <a:sym typeface="DM Sans"/>
              </a:rPr>
              <a:t>Ambientes de desarrollo y builds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n-GB" sz="1200">
                <a:solidFill>
                  <a:schemeClr val="lt1"/>
                </a:solidFill>
                <a:latin typeface="DM Sans"/>
                <a:ea typeface="DM Sans"/>
                <a:cs typeface="DM Sans"/>
                <a:sym typeface="DM Sans"/>
              </a:rPr>
              <a:t>Error, fallo y defecto</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n-GB" sz="1200">
                <a:solidFill>
                  <a:schemeClr val="lt1"/>
                </a:solidFill>
                <a:latin typeface="DM Sans"/>
                <a:ea typeface="DM Sans"/>
                <a:cs typeface="DM Sans"/>
                <a:sym typeface="DM Sans"/>
              </a:rPr>
              <a:t>Defectos</a:t>
            </a:r>
            <a:endParaRPr sz="1200">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0"/>
          <p:cNvSpPr txBox="1"/>
          <p:nvPr/>
        </p:nvSpPr>
        <p:spPr>
          <a:xfrm>
            <a:off x="1125825" y="345975"/>
            <a:ext cx="65568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Ejemplos de casos de prueba</a:t>
            </a:r>
            <a:endParaRPr b="1" sz="3500">
              <a:solidFill>
                <a:schemeClr val="lt1"/>
              </a:solidFill>
              <a:latin typeface="DM Sans"/>
              <a:ea typeface="DM Sans"/>
              <a:cs typeface="DM Sans"/>
              <a:sym typeface="DM Sans"/>
            </a:endParaRPr>
          </a:p>
        </p:txBody>
      </p:sp>
      <p:sp>
        <p:nvSpPr>
          <p:cNvPr id="490" name="Google Shape;490;p80"/>
          <p:cNvSpPr txBox="1"/>
          <p:nvPr/>
        </p:nvSpPr>
        <p:spPr>
          <a:xfrm>
            <a:off x="464750" y="46378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1100">
                <a:solidFill>
                  <a:srgbClr val="999999"/>
                </a:solidFill>
                <a:latin typeface="DM Sans"/>
                <a:ea typeface="DM Sans"/>
                <a:cs typeface="DM Sans"/>
                <a:sym typeface="DM Sans"/>
              </a:rPr>
              <a:t>Fuente:</a:t>
            </a:r>
            <a:r>
              <a:rPr lang="en-GB" sz="1100">
                <a:solidFill>
                  <a:schemeClr val="dk1"/>
                </a:solidFill>
                <a:latin typeface="Helvetica Neue Light"/>
                <a:ea typeface="Helvetica Neue Light"/>
                <a:cs typeface="Helvetica Neue Light"/>
                <a:sym typeface="Helvetica Neue Light"/>
              </a:rPr>
              <a:t> </a:t>
            </a:r>
            <a:r>
              <a:rPr lang="en-GB" sz="1100" u="sng">
                <a:solidFill>
                  <a:srgbClr val="83AEFB"/>
                </a:solidFill>
                <a:latin typeface="DM Sans"/>
                <a:ea typeface="DM Sans"/>
                <a:cs typeface="DM Sans"/>
                <a:sym typeface="DM Sans"/>
                <a:hlinkClick r:id="rId3">
                  <a:extLst>
                    <a:ext uri="{A12FA001-AC4F-418D-AE19-62706E023703}">
                      <ahyp:hlinkClr val="tx"/>
                    </a:ext>
                  </a:extLst>
                </a:hlinkClick>
              </a:rPr>
              <a:t>expertosmicrosoftaccess.com</a:t>
            </a:r>
            <a:endParaRPr sz="1100" u="sng">
              <a:solidFill>
                <a:srgbClr val="83AEFB"/>
              </a:solidFill>
              <a:latin typeface="DM Sans"/>
              <a:ea typeface="DM Sans"/>
              <a:cs typeface="DM Sans"/>
              <a:sym typeface="DM Sans"/>
            </a:endParaRPr>
          </a:p>
        </p:txBody>
      </p:sp>
      <p:pic>
        <p:nvPicPr>
          <p:cNvPr id="491" name="Google Shape;491;p80"/>
          <p:cNvPicPr preferRelativeResize="0"/>
          <p:nvPr/>
        </p:nvPicPr>
        <p:blipFill rotWithShape="1">
          <a:blip r:embed="rId4">
            <a:alphaModFix/>
          </a:blip>
          <a:srcRect b="0" l="0" r="0" t="0"/>
          <a:stretch/>
        </p:blipFill>
        <p:spPr>
          <a:xfrm>
            <a:off x="2545500" y="1015575"/>
            <a:ext cx="3717449" cy="35829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497" name="Google Shape;497;p81"/>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GB" sz="2500">
                <a:solidFill>
                  <a:srgbClr val="B7B7B7"/>
                </a:solidFill>
                <a:latin typeface="DM Sans"/>
                <a:ea typeface="DM Sans"/>
                <a:cs typeface="DM Sans"/>
                <a:sym typeface="DM Sans"/>
              </a:rPr>
              <a:t>Según lo estudiado en la clase de hoy, se verá cómo se arman distintos casos de pruebas en base a una sección de una página web. </a:t>
            </a:r>
            <a:endParaRPr sz="2500">
              <a:solidFill>
                <a:srgbClr val="B7B7B7"/>
              </a:solidFill>
              <a:latin typeface="DM Sans"/>
              <a:ea typeface="DM Sans"/>
              <a:cs typeface="DM Sans"/>
              <a:sym typeface="DM Sans"/>
            </a:endParaRPr>
          </a:p>
        </p:txBody>
      </p:sp>
      <p:grpSp>
        <p:nvGrpSpPr>
          <p:cNvPr id="498" name="Google Shape;498;p81"/>
          <p:cNvGrpSpPr/>
          <p:nvPr/>
        </p:nvGrpSpPr>
        <p:grpSpPr>
          <a:xfrm>
            <a:off x="473351" y="619523"/>
            <a:ext cx="738900" cy="738900"/>
            <a:chOff x="473351" y="619523"/>
            <a:chExt cx="738900" cy="738900"/>
          </a:xfrm>
        </p:grpSpPr>
        <p:sp>
          <p:nvSpPr>
            <p:cNvPr id="499" name="Google Shape;499;p8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0" name="Google Shape;500;p81"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2"/>
          <p:cNvSpPr txBox="1"/>
          <p:nvPr/>
        </p:nvSpPr>
        <p:spPr>
          <a:xfrm>
            <a:off x="442200" y="1132150"/>
            <a:ext cx="7382400" cy="11184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AutoNum type="arabicPeriod"/>
            </a:pPr>
            <a:r>
              <a:rPr lang="en-GB" sz="1350">
                <a:solidFill>
                  <a:schemeClr val="dk1"/>
                </a:solidFill>
                <a:latin typeface="DM Sans"/>
                <a:ea typeface="DM Sans"/>
                <a:cs typeface="DM Sans"/>
                <a:sym typeface="DM Sans"/>
              </a:rPr>
              <a:t>Desde el template de casos de pruebas, realizar la descripción de un caso negativo y un caso positivo para el sitio web </a:t>
            </a:r>
            <a:r>
              <a:rPr lang="en-GB" sz="1350" u="sng">
                <a:solidFill>
                  <a:schemeClr val="accent5"/>
                </a:solidFill>
                <a:latin typeface="DM Sans"/>
                <a:ea typeface="DM Sans"/>
                <a:cs typeface="DM Sans"/>
                <a:sym typeface="DM Sans"/>
                <a:hlinkClick r:id="rId3">
                  <a:extLst>
                    <a:ext uri="{A12FA001-AC4F-418D-AE19-62706E023703}">
                      <ahyp:hlinkClr val="tx"/>
                    </a:ext>
                  </a:extLst>
                </a:hlinkClick>
              </a:rPr>
              <a:t>https://centropet.com</a:t>
            </a:r>
            <a:endParaRPr sz="1350" u="sng">
              <a:solidFill>
                <a:schemeClr val="accent5"/>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AutoNum type="arabicPeriod"/>
            </a:pPr>
            <a:r>
              <a:rPr lang="en-GB" sz="1350">
                <a:solidFill>
                  <a:schemeClr val="dk1"/>
                </a:solidFill>
                <a:latin typeface="DM Sans"/>
                <a:ea typeface="DM Sans"/>
                <a:cs typeface="DM Sans"/>
                <a:sym typeface="DM Sans"/>
              </a:rPr>
              <a:t>Explicar cada campo del template de casos de prueba </a:t>
            </a:r>
            <a:endParaRPr sz="1500">
              <a:solidFill>
                <a:schemeClr val="dk1"/>
              </a:solidFill>
              <a:highlight>
                <a:schemeClr val="lt1"/>
              </a:highlight>
              <a:latin typeface="Helvetica Neue"/>
              <a:ea typeface="Helvetica Neue"/>
              <a:cs typeface="Helvetica Neue"/>
              <a:sym typeface="Helvetica Neue"/>
            </a:endParaRPr>
          </a:p>
          <a:p>
            <a:pPr indent="0" lvl="0" marL="0" rtl="0" algn="l">
              <a:lnSpc>
                <a:spcPct val="100000"/>
              </a:lnSpc>
              <a:spcBef>
                <a:spcPts val="800"/>
              </a:spcBef>
              <a:spcAft>
                <a:spcPts val="800"/>
              </a:spcAft>
              <a:buNone/>
            </a:pPr>
            <a:r>
              <a:t/>
            </a:r>
            <a:endParaRPr b="1" sz="1350">
              <a:solidFill>
                <a:schemeClr val="dk1"/>
              </a:solidFill>
              <a:latin typeface="DM Sans"/>
              <a:ea typeface="DM Sans"/>
              <a:cs typeface="DM Sans"/>
              <a:sym typeface="DM Sans"/>
            </a:endParaRPr>
          </a:p>
        </p:txBody>
      </p:sp>
      <p:sp>
        <p:nvSpPr>
          <p:cNvPr id="506" name="Google Shape;506;p82"/>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EJEMPLO EN VIVO</a:t>
            </a:r>
            <a:endParaRPr>
              <a:latin typeface="DM Sans"/>
              <a:ea typeface="DM Sans"/>
              <a:cs typeface="DM Sans"/>
              <a:sym typeface="DM Sans"/>
            </a:endParaRPr>
          </a:p>
        </p:txBody>
      </p:sp>
      <p:grpSp>
        <p:nvGrpSpPr>
          <p:cNvPr id="507" name="Google Shape;507;p82"/>
          <p:cNvGrpSpPr/>
          <p:nvPr/>
        </p:nvGrpSpPr>
        <p:grpSpPr>
          <a:xfrm>
            <a:off x="442200" y="468223"/>
            <a:ext cx="431074" cy="431074"/>
            <a:chOff x="473351" y="619523"/>
            <a:chExt cx="738900" cy="738900"/>
          </a:xfrm>
        </p:grpSpPr>
        <p:sp>
          <p:nvSpPr>
            <p:cNvPr id="508" name="Google Shape;508;p8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09" name="Google Shape;509;p82"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pic>
        <p:nvPicPr>
          <p:cNvPr id="510" name="Google Shape;510;p82"/>
          <p:cNvPicPr preferRelativeResize="0"/>
          <p:nvPr/>
        </p:nvPicPr>
        <p:blipFill>
          <a:blip r:embed="rId5">
            <a:alphaModFix/>
          </a:blip>
          <a:stretch>
            <a:fillRect/>
          </a:stretch>
        </p:blipFill>
        <p:spPr>
          <a:xfrm>
            <a:off x="1903263" y="2080450"/>
            <a:ext cx="5337474" cy="2334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83"/>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EJEMPLO EN VIVO</a:t>
            </a:r>
            <a:endParaRPr>
              <a:latin typeface="DM Sans"/>
              <a:ea typeface="DM Sans"/>
              <a:cs typeface="DM Sans"/>
              <a:sym typeface="DM Sans"/>
            </a:endParaRPr>
          </a:p>
        </p:txBody>
      </p:sp>
      <p:grpSp>
        <p:nvGrpSpPr>
          <p:cNvPr id="516" name="Google Shape;516;p83"/>
          <p:cNvGrpSpPr/>
          <p:nvPr/>
        </p:nvGrpSpPr>
        <p:grpSpPr>
          <a:xfrm>
            <a:off x="442200" y="468223"/>
            <a:ext cx="431074" cy="431074"/>
            <a:chOff x="473351" y="619523"/>
            <a:chExt cx="738900" cy="738900"/>
          </a:xfrm>
        </p:grpSpPr>
        <p:sp>
          <p:nvSpPr>
            <p:cNvPr id="517" name="Google Shape;517;p8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 name="Google Shape;518;p83"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pic>
        <p:nvPicPr>
          <p:cNvPr id="519" name="Google Shape;519;p83"/>
          <p:cNvPicPr preferRelativeResize="0"/>
          <p:nvPr/>
        </p:nvPicPr>
        <p:blipFill>
          <a:blip r:embed="rId4">
            <a:alphaModFix/>
          </a:blip>
          <a:stretch>
            <a:fillRect/>
          </a:stretch>
        </p:blipFill>
        <p:spPr>
          <a:xfrm>
            <a:off x="1454263" y="2776845"/>
            <a:ext cx="6235468" cy="1362255"/>
          </a:xfrm>
          <a:prstGeom prst="rect">
            <a:avLst/>
          </a:prstGeom>
          <a:noFill/>
          <a:ln>
            <a:noFill/>
          </a:ln>
        </p:spPr>
      </p:pic>
      <p:pic>
        <p:nvPicPr>
          <p:cNvPr id="520" name="Google Shape;520;p83"/>
          <p:cNvPicPr preferRelativeResize="0"/>
          <p:nvPr/>
        </p:nvPicPr>
        <p:blipFill>
          <a:blip r:embed="rId5">
            <a:alphaModFix/>
          </a:blip>
          <a:stretch>
            <a:fillRect/>
          </a:stretch>
        </p:blipFill>
        <p:spPr>
          <a:xfrm>
            <a:off x="1454263" y="1161775"/>
            <a:ext cx="6235475" cy="1410638"/>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500">
                <a:solidFill>
                  <a:srgbClr val="EAFF6A"/>
                </a:solidFill>
                <a:latin typeface="DM Sans"/>
                <a:ea typeface="DM Sans"/>
                <a:cs typeface="DM Sans"/>
                <a:sym typeface="DM Sans"/>
              </a:rPr>
              <a:t>Repaso</a:t>
            </a:r>
            <a:endParaRPr b="1" sz="3500">
              <a:solidFill>
                <a:srgbClr val="EAFF6A"/>
              </a:solidFill>
              <a:latin typeface="DM Sans"/>
              <a:ea typeface="DM Sans"/>
              <a:cs typeface="DM Sans"/>
              <a:sym typeface="DM Sans"/>
            </a:endParaRPr>
          </a:p>
        </p:txBody>
      </p:sp>
      <p:grpSp>
        <p:nvGrpSpPr>
          <p:cNvPr id="526" name="Google Shape;526;p84"/>
          <p:cNvGrpSpPr/>
          <p:nvPr/>
        </p:nvGrpSpPr>
        <p:grpSpPr>
          <a:xfrm>
            <a:off x="473351" y="619523"/>
            <a:ext cx="738900" cy="738900"/>
            <a:chOff x="473351" y="619523"/>
            <a:chExt cx="738900" cy="738900"/>
          </a:xfrm>
        </p:grpSpPr>
        <p:sp>
          <p:nvSpPr>
            <p:cNvPr id="527" name="Google Shape;527;p8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28" name="Google Shape;528;p84"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29" name="Google Shape;529;p84"/>
          <p:cNvSpPr txBox="1"/>
          <p:nvPr/>
        </p:nvSpPr>
        <p:spPr>
          <a:xfrm>
            <a:off x="473350" y="1682450"/>
            <a:ext cx="7108200" cy="2055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AutoNum type="arabicPeriod"/>
            </a:pPr>
            <a:r>
              <a:rPr lang="en-GB" sz="1350">
                <a:solidFill>
                  <a:schemeClr val="lt1"/>
                </a:solidFill>
                <a:latin typeface="DM Sans"/>
                <a:ea typeface="DM Sans"/>
                <a:cs typeface="DM Sans"/>
                <a:sym typeface="DM Sans"/>
              </a:rPr>
              <a:t>Ingresamos la información principal del caso de prueba: id, nombre, objetivo y tipo.</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AutoNum type="arabicPeriod"/>
            </a:pPr>
            <a:r>
              <a:rPr lang="en-GB" sz="1350">
                <a:solidFill>
                  <a:schemeClr val="lt1"/>
                </a:solidFill>
                <a:latin typeface="DM Sans"/>
                <a:ea typeface="DM Sans"/>
                <a:cs typeface="DM Sans"/>
                <a:sym typeface="DM Sans"/>
              </a:rPr>
              <a:t>Ingresamos el resultado que esperamos al ejecutar el caso, las precondiciones y datos de entrada que utilizaremos.</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AutoNum type="arabicPeriod"/>
            </a:pPr>
            <a:r>
              <a:rPr lang="en-GB" sz="1350">
                <a:solidFill>
                  <a:schemeClr val="lt1"/>
                </a:solidFill>
                <a:latin typeface="DM Sans"/>
                <a:ea typeface="DM Sans"/>
                <a:cs typeface="DM Sans"/>
                <a:sym typeface="DM Sans"/>
              </a:rPr>
              <a:t>Escribimos los pasos de ejecución y los resultados obtenidos (opcional).</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AutoNum type="arabicPeriod"/>
            </a:pPr>
            <a:r>
              <a:rPr lang="en-GB" sz="1350">
                <a:solidFill>
                  <a:schemeClr val="lt1"/>
                </a:solidFill>
                <a:latin typeface="DM Sans"/>
                <a:ea typeface="DM Sans"/>
                <a:cs typeface="DM Sans"/>
                <a:sym typeface="DM Sans"/>
              </a:rPr>
              <a:t>Tipificamos su criticidad (alta, media y baja).</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AutoNum type="arabicPeriod"/>
            </a:pPr>
            <a:r>
              <a:rPr lang="en-GB" sz="1350">
                <a:solidFill>
                  <a:schemeClr val="lt1"/>
                </a:solidFill>
                <a:latin typeface="DM Sans"/>
                <a:ea typeface="DM Sans"/>
                <a:cs typeface="DM Sans"/>
                <a:sym typeface="DM Sans"/>
              </a:rPr>
              <a:t>Agregamos toda la información extra de cada caso.</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AutoNum type="arabicPeriod"/>
            </a:pPr>
            <a:r>
              <a:rPr lang="en-GB" sz="1350">
                <a:solidFill>
                  <a:schemeClr val="lt1"/>
                </a:solidFill>
                <a:latin typeface="DM Sans"/>
                <a:ea typeface="DM Sans"/>
                <a:cs typeface="DM Sans"/>
                <a:sym typeface="DM Sans"/>
              </a:rPr>
              <a:t>Probamos y ejecutamos el caso de prueba.</a:t>
            </a:r>
            <a:endParaRPr sz="1350">
              <a:solidFill>
                <a:schemeClr val="lt1"/>
              </a:solidFill>
              <a:latin typeface="DM Sans"/>
              <a:ea typeface="DM Sans"/>
              <a:cs typeface="DM Sans"/>
              <a:sym typeface="DM Sans"/>
            </a:endParaRPr>
          </a:p>
          <a:p>
            <a:pPr indent="-314325" lvl="0" marL="457200" marR="0" rtl="0" algn="l">
              <a:lnSpc>
                <a:spcPct val="100000"/>
              </a:lnSpc>
              <a:spcBef>
                <a:spcPts val="0"/>
              </a:spcBef>
              <a:spcAft>
                <a:spcPts val="0"/>
              </a:spcAft>
              <a:buClr>
                <a:srgbClr val="EAFF6A"/>
              </a:buClr>
              <a:buSzPts val="1350"/>
              <a:buFont typeface="DM Sans"/>
              <a:buAutoNum type="arabicPeriod"/>
            </a:pPr>
            <a:r>
              <a:rPr lang="en-GB" sz="1350">
                <a:solidFill>
                  <a:schemeClr val="lt1"/>
                </a:solidFill>
                <a:latin typeface="DM Sans"/>
                <a:ea typeface="DM Sans"/>
                <a:cs typeface="DM Sans"/>
                <a:sym typeface="DM Sans"/>
              </a:rPr>
              <a:t>Definimos un estado.</a:t>
            </a:r>
            <a:endParaRPr sz="1350">
              <a:solidFill>
                <a:schemeClr val="lt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85"/>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500">
                <a:solidFill>
                  <a:srgbClr val="EAFF6A"/>
                </a:solidFill>
                <a:latin typeface="DM Sans"/>
                <a:ea typeface="DM Sans"/>
                <a:cs typeface="DM Sans"/>
                <a:sym typeface="DM Sans"/>
              </a:rPr>
              <a:t>Actividad colaborativa</a:t>
            </a:r>
            <a:endParaRPr b="1" sz="3500">
              <a:solidFill>
                <a:srgbClr val="EAFF6A"/>
              </a:solidFill>
              <a:latin typeface="DM Sans"/>
              <a:ea typeface="DM Sans"/>
              <a:cs typeface="DM Sans"/>
              <a:sym typeface="DM Sans"/>
            </a:endParaRPr>
          </a:p>
        </p:txBody>
      </p:sp>
      <p:sp>
        <p:nvSpPr>
          <p:cNvPr id="535" name="Google Shape;535;p85"/>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solidFill>
                  <a:schemeClr val="lt1"/>
                </a:solidFill>
                <a:latin typeface="DM Sans"/>
                <a:ea typeface="DM Sans"/>
                <a:cs typeface="DM Sans"/>
                <a:sym typeface="DM Sans"/>
              </a:rPr>
              <a:t>Los primeros casos de prueba</a:t>
            </a:r>
            <a:endParaRPr sz="2500">
              <a:solidFill>
                <a:srgbClr val="DEFC52"/>
              </a:solidFill>
              <a:latin typeface="Helvetica Neue Light"/>
              <a:ea typeface="Helvetica Neue Light"/>
              <a:cs typeface="Helvetica Neue Light"/>
              <a:sym typeface="Helvetica Neue Light"/>
            </a:endParaRPr>
          </a:p>
        </p:txBody>
      </p:sp>
      <p:sp>
        <p:nvSpPr>
          <p:cNvPr id="536" name="Google Shape;536;p85"/>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rgbClr val="83AEFB"/>
                </a:solidFill>
                <a:latin typeface="DM Sans"/>
                <a:ea typeface="DM Sans"/>
                <a:cs typeface="DM Sans"/>
                <a:sym typeface="DM Sans"/>
              </a:rPr>
              <a:t>Duración: </a:t>
            </a:r>
            <a:r>
              <a:rPr b="1" lang="en-GB" sz="2000">
                <a:solidFill>
                  <a:srgbClr val="83AEFB"/>
                </a:solidFill>
                <a:latin typeface="DM Sans"/>
                <a:ea typeface="DM Sans"/>
                <a:cs typeface="DM Sans"/>
                <a:sym typeface="DM Sans"/>
              </a:rPr>
              <a:t>20</a:t>
            </a:r>
            <a:r>
              <a:rPr b="1" lang="en-GB" sz="2000">
                <a:solidFill>
                  <a:srgbClr val="83AEFB"/>
                </a:solidFill>
                <a:latin typeface="DM Sans"/>
                <a:ea typeface="DM Sans"/>
                <a:cs typeface="DM Sans"/>
                <a:sym typeface="DM Sans"/>
              </a:rPr>
              <a:t> minutos</a:t>
            </a:r>
            <a:endParaRPr b="1" sz="2000">
              <a:solidFill>
                <a:srgbClr val="83AEFB"/>
              </a:solidFill>
              <a:latin typeface="DM Sans"/>
              <a:ea typeface="DM Sans"/>
              <a:cs typeface="DM Sans"/>
              <a:sym typeface="DM Sans"/>
            </a:endParaRPr>
          </a:p>
        </p:txBody>
      </p:sp>
      <p:grpSp>
        <p:nvGrpSpPr>
          <p:cNvPr id="537" name="Google Shape;537;p85"/>
          <p:cNvGrpSpPr/>
          <p:nvPr/>
        </p:nvGrpSpPr>
        <p:grpSpPr>
          <a:xfrm>
            <a:off x="473351" y="619523"/>
            <a:ext cx="738900" cy="738900"/>
            <a:chOff x="473351" y="619523"/>
            <a:chExt cx="738900" cy="738900"/>
          </a:xfrm>
        </p:grpSpPr>
        <p:sp>
          <p:nvSpPr>
            <p:cNvPr id="538" name="Google Shape;538;p8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9" name="Google Shape;539;p85"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540" name="Google Shape;540;p85"/>
          <p:cNvSpPr txBox="1"/>
          <p:nvPr/>
        </p:nvSpPr>
        <p:spPr>
          <a:xfrm>
            <a:off x="473350" y="219550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2500">
                <a:solidFill>
                  <a:srgbClr val="B7B7B7"/>
                </a:solidFill>
                <a:latin typeface="DM Sans"/>
                <a:ea typeface="DM Sans"/>
                <a:cs typeface="DM Sans"/>
                <a:sym typeface="DM Sans"/>
              </a:rPr>
              <a:t>Crearemos nuestros primeros documentos de prueba.</a:t>
            </a:r>
            <a:endParaRPr sz="2500">
              <a:solidFill>
                <a:srgbClr val="B7B7B7"/>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2500">
              <a:solidFill>
                <a:srgbClr val="B7B7B7"/>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p86"/>
          <p:cNvSpPr txBox="1"/>
          <p:nvPr/>
        </p:nvSpPr>
        <p:spPr>
          <a:xfrm>
            <a:off x="4519500" y="1820650"/>
            <a:ext cx="3834600" cy="24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350">
                <a:solidFill>
                  <a:schemeClr val="dk1"/>
                </a:solidFill>
                <a:latin typeface="DM Sans"/>
                <a:ea typeface="DM Sans"/>
                <a:cs typeface="DM Sans"/>
                <a:sym typeface="DM Sans"/>
              </a:rPr>
              <a:t>Apertura al aprendizaje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n-GB" sz="1350">
                <a:solidFill>
                  <a:schemeClr val="dk1"/>
                </a:solidFill>
                <a:latin typeface="DM Sans"/>
                <a:ea typeface="DM Sans"/>
                <a:cs typeface="DM Sans"/>
                <a:sym typeface="DM Sans"/>
              </a:rPr>
              <a:t>Siempre, pero siempre puedes seguir aprendiendo. Compartir el conocimiento es válido, la construcción colaborativa es la propuesta.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n-GB" sz="1350">
                <a:solidFill>
                  <a:schemeClr val="dk1"/>
                </a:solidFill>
                <a:latin typeface="DM Sans"/>
                <a:ea typeface="DM Sans"/>
                <a:cs typeface="DM Sans"/>
                <a:sym typeface="DM Sans"/>
              </a:rPr>
              <a:t>Todas las voces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n-GB" sz="1350">
                <a:solidFill>
                  <a:schemeClr val="dk1"/>
                </a:solidFill>
                <a:latin typeface="DM Sans"/>
                <a:ea typeface="DM Sans"/>
                <a:cs typeface="DM Sans"/>
                <a:sym typeface="DM Sans"/>
              </a:rPr>
              <a:t>Escuchar a todos, todos podemos reflexionar. Dejar el espacio para que todos podamos participar.</a:t>
            </a:r>
            <a:endParaRPr sz="1350" u="sng">
              <a:solidFill>
                <a:schemeClr val="dk1"/>
              </a:solidFill>
              <a:latin typeface="DM Sans"/>
              <a:ea typeface="DM Sans"/>
              <a:cs typeface="DM Sans"/>
              <a:sym typeface="DM Sans"/>
            </a:endParaRPr>
          </a:p>
        </p:txBody>
      </p:sp>
      <p:sp>
        <p:nvSpPr>
          <p:cNvPr id="546" name="Google Shape;546;p86"/>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350">
                <a:solidFill>
                  <a:schemeClr val="dk1"/>
                </a:solidFill>
                <a:latin typeface="DM Sans"/>
                <a:ea typeface="DM Sans"/>
                <a:cs typeface="DM Sans"/>
                <a:sym typeface="DM Sans"/>
              </a:rPr>
              <a:t>Presencia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n-GB" sz="1350">
                <a:solidFill>
                  <a:schemeClr val="dk1"/>
                </a:solidFill>
                <a:latin typeface="DM Sans"/>
                <a:ea typeface="DM Sans"/>
                <a:cs typeface="DM Sans"/>
                <a:sym typeface="DM Sans"/>
              </a:rPr>
              <a:t>Participar y “estar” en la clase, que tu alrededor no te distraiga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n-GB" sz="1350">
                <a:solidFill>
                  <a:schemeClr val="dk1"/>
                </a:solidFill>
                <a:latin typeface="DM Sans"/>
                <a:ea typeface="DM Sans"/>
                <a:cs typeface="DM Sans"/>
                <a:sym typeface="DM Sans"/>
              </a:rPr>
              <a:t>Escucha activa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n-GB" sz="1350">
                <a:solidFill>
                  <a:schemeClr val="dk1"/>
                </a:solidFill>
                <a:latin typeface="DM Sans"/>
                <a:ea typeface="DM Sans"/>
                <a:cs typeface="DM Sans"/>
                <a:sym typeface="DM Sans"/>
              </a:rPr>
              <a:t>Escuchar más allá de lo que la persona está expresando directamente</a:t>
            </a:r>
            <a:endParaRPr sz="1350" u="sng">
              <a:solidFill>
                <a:schemeClr val="dk1"/>
              </a:solidFill>
              <a:latin typeface="DM Sans"/>
              <a:ea typeface="DM Sans"/>
              <a:cs typeface="DM Sans"/>
              <a:sym typeface="DM Sans"/>
            </a:endParaRPr>
          </a:p>
        </p:txBody>
      </p:sp>
      <p:sp>
        <p:nvSpPr>
          <p:cNvPr id="547" name="Google Shape;547;p86"/>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Acuerdos</a:t>
            </a:r>
            <a:endParaRPr b="1" sz="4000">
              <a:solidFill>
                <a:schemeClr val="dk1"/>
              </a:solidFill>
              <a:latin typeface="DM Sans"/>
              <a:ea typeface="DM Sans"/>
              <a:cs typeface="DM Sans"/>
              <a:sym typeface="DM Sans"/>
            </a:endParaRPr>
          </a:p>
        </p:txBody>
      </p:sp>
      <p:sp>
        <p:nvSpPr>
          <p:cNvPr id="548" name="Google Shape;548;p8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grpSp>
        <p:nvGrpSpPr>
          <p:cNvPr id="549" name="Google Shape;549;p86"/>
          <p:cNvGrpSpPr/>
          <p:nvPr/>
        </p:nvGrpSpPr>
        <p:grpSpPr>
          <a:xfrm>
            <a:off x="457350" y="468286"/>
            <a:ext cx="431074" cy="431074"/>
            <a:chOff x="473351" y="619523"/>
            <a:chExt cx="738900" cy="738900"/>
          </a:xfrm>
        </p:grpSpPr>
        <p:sp>
          <p:nvSpPr>
            <p:cNvPr id="550" name="Google Shape;550;p8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1" name="Google Shape;551;p86"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grpSp>
        <p:nvGrpSpPr>
          <p:cNvPr id="556" name="Google Shape;556;p87"/>
          <p:cNvGrpSpPr/>
          <p:nvPr/>
        </p:nvGrpSpPr>
        <p:grpSpPr>
          <a:xfrm>
            <a:off x="457350" y="468286"/>
            <a:ext cx="431074" cy="431074"/>
            <a:chOff x="473351" y="619523"/>
            <a:chExt cx="738900" cy="738900"/>
          </a:xfrm>
        </p:grpSpPr>
        <p:sp>
          <p:nvSpPr>
            <p:cNvPr id="557" name="Google Shape;557;p8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8" name="Google Shape;558;p8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559" name="Google Shape;559;p87"/>
          <p:cNvSpPr txBox="1"/>
          <p:nvPr/>
        </p:nvSpPr>
        <p:spPr>
          <a:xfrm>
            <a:off x="501450" y="990513"/>
            <a:ext cx="731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Los primeros casos de prueba</a:t>
            </a:r>
            <a:endParaRPr b="1" sz="4000">
              <a:solidFill>
                <a:schemeClr val="dk1"/>
              </a:solidFill>
              <a:latin typeface="DM Sans"/>
              <a:ea typeface="DM Sans"/>
              <a:cs typeface="DM Sans"/>
              <a:sym typeface="DM Sans"/>
            </a:endParaRPr>
          </a:p>
        </p:txBody>
      </p:sp>
      <p:sp>
        <p:nvSpPr>
          <p:cNvPr id="560" name="Google Shape;560;p8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sp>
        <p:nvSpPr>
          <p:cNvPr id="561" name="Google Shape;561;p87"/>
          <p:cNvSpPr txBox="1"/>
          <p:nvPr/>
        </p:nvSpPr>
        <p:spPr>
          <a:xfrm>
            <a:off x="473350" y="2289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GB" sz="1350">
                <a:latin typeface="DM Sans"/>
                <a:ea typeface="DM Sans"/>
                <a:cs typeface="DM Sans"/>
                <a:sym typeface="DM Sans"/>
              </a:rPr>
              <a:t>Consigna:</a:t>
            </a:r>
            <a:r>
              <a:rPr lang="en-GB" sz="1350">
                <a:latin typeface="DM Sans"/>
                <a:ea typeface="DM Sans"/>
                <a:cs typeface="DM Sans"/>
                <a:sym typeface="DM Sans"/>
              </a:rPr>
              <a:t> Se separarán en breakout rooms donde deberán realizar la descripción de 4 casos de pruebas: , 2 positivos y 2 negativos, de cualquiera de las secciones (home, flights, login, cruises) de la página </a:t>
            </a:r>
            <a:r>
              <a:rPr lang="en-GB" sz="1350" u="sng">
                <a:solidFill>
                  <a:schemeClr val="hlink"/>
                </a:solidFill>
                <a:latin typeface="DM Sans"/>
                <a:ea typeface="DM Sans"/>
                <a:cs typeface="DM Sans"/>
                <a:sym typeface="DM Sans"/>
                <a:hlinkClick r:id="rId4"/>
              </a:rPr>
              <a:t>http://demo.guru99.com/test/newtours</a:t>
            </a:r>
            <a:r>
              <a:rPr lang="en-GB" sz="1350">
                <a:latin typeface="DM Sans"/>
                <a:ea typeface="DM Sans"/>
                <a:cs typeface="DM Sans"/>
                <a:sym typeface="DM Sans"/>
              </a:rPr>
              <a:t> </a:t>
            </a:r>
            <a:endParaRPr sz="1350" u="sng">
              <a:solidFill>
                <a:schemeClr val="accent5"/>
              </a:solidFill>
              <a:latin typeface="DM Sans"/>
              <a:ea typeface="DM Sans"/>
              <a:cs typeface="DM Sans"/>
              <a:sym typeface="DM Sans"/>
            </a:endParaRPr>
          </a:p>
        </p:txBody>
      </p:sp>
      <p:sp>
        <p:nvSpPr>
          <p:cNvPr id="562" name="Google Shape;562;p87"/>
          <p:cNvSpPr txBox="1"/>
          <p:nvPr/>
        </p:nvSpPr>
        <p:spPr>
          <a:xfrm>
            <a:off x="4527575" y="2289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chemeClr val="dk1"/>
                </a:solidFill>
                <a:latin typeface="DM Sans"/>
                <a:ea typeface="DM Sans"/>
                <a:cs typeface="DM Sans"/>
                <a:sym typeface="DM Sans"/>
              </a:rPr>
              <a:t>Deberán incluir lo especificado en el template de casos de prueba y cualquier otra información que consideren necesaria.</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GB" sz="1350" u="sng">
                <a:solidFill>
                  <a:schemeClr val="accent5"/>
                </a:solidFill>
                <a:latin typeface="DM Sans"/>
                <a:ea typeface="DM Sans"/>
                <a:cs typeface="DM Sans"/>
                <a:sym typeface="DM Sans"/>
                <a:hlinkClick r:id="rId5">
                  <a:extLst>
                    <a:ext uri="{A12FA001-AC4F-418D-AE19-62706E023703}">
                      <ahyp:hlinkClr val="tx"/>
                    </a:ext>
                  </a:extLst>
                </a:hlinkClick>
              </a:rPr>
              <a:t>Template</a:t>
            </a:r>
            <a:endParaRPr sz="1350">
              <a:latin typeface="DM Sans"/>
              <a:ea typeface="DM Sans"/>
              <a:cs typeface="DM Sans"/>
              <a:sym typeface="DM Sans"/>
            </a:endParaRPr>
          </a:p>
        </p:txBody>
      </p:sp>
      <p:sp>
        <p:nvSpPr>
          <p:cNvPr id="563" name="Google Shape;563;p87"/>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GB" sz="1100">
                <a:solidFill>
                  <a:srgbClr val="999999"/>
                </a:solidFill>
                <a:latin typeface="DM Sans"/>
                <a:ea typeface="DM Sans"/>
                <a:cs typeface="DM Sans"/>
                <a:sym typeface="DM Sans"/>
              </a:rPr>
              <a:t>NOTA:</a:t>
            </a:r>
            <a:r>
              <a:rPr lang="en-GB" sz="1100">
                <a:solidFill>
                  <a:srgbClr val="999999"/>
                </a:solidFill>
                <a:latin typeface="DM Sans"/>
                <a:ea typeface="DM Sans"/>
                <a:cs typeface="DM Sans"/>
                <a:sym typeface="DM Sans"/>
              </a:rPr>
              <a:t> usaremos los breakouts rooms. El tutor/a tendrá el rol de facilitador/a.</a:t>
            </a:r>
            <a:endParaRPr i="1" sz="1000" u="sng">
              <a:solidFill>
                <a:srgbClr val="83AEFB"/>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Herramientas</a:t>
            </a:r>
            <a:endParaRPr b="1" sz="4000">
              <a:solidFill>
                <a:schemeClr val="dk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8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Herramientas</a:t>
            </a:r>
            <a:endParaRPr b="1" sz="4000">
              <a:solidFill>
                <a:schemeClr val="dk1"/>
              </a:solidFill>
              <a:latin typeface="DM Sans"/>
              <a:ea typeface="DM Sans"/>
              <a:cs typeface="DM Sans"/>
              <a:sym typeface="DM Sans"/>
            </a:endParaRPr>
          </a:p>
        </p:txBody>
      </p:sp>
      <p:sp>
        <p:nvSpPr>
          <p:cNvPr id="574" name="Google Shape;574;p89"/>
          <p:cNvSpPr txBox="1"/>
          <p:nvPr/>
        </p:nvSpPr>
        <p:spPr>
          <a:xfrm>
            <a:off x="473350" y="19843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solidFill>
                  <a:schemeClr val="dk1"/>
                </a:solidFill>
                <a:latin typeface="DM Sans"/>
                <a:ea typeface="DM Sans"/>
                <a:cs typeface="DM Sans"/>
                <a:sym typeface="DM Sans"/>
              </a:rPr>
              <a:t>Las herramientas para manager de casos de prueba se conocen como “Test Management Tools” y existen muchas en el mercado.</a:t>
            </a:r>
            <a:endParaRPr sz="1350">
              <a:solidFill>
                <a:schemeClr val="dk1"/>
              </a:solidFill>
              <a:latin typeface="DM Sans"/>
              <a:ea typeface="DM Sans"/>
              <a:cs typeface="DM Sans"/>
              <a:sym typeface="DM Sans"/>
            </a:endParaRPr>
          </a:p>
        </p:txBody>
      </p:sp>
      <p:sp>
        <p:nvSpPr>
          <p:cNvPr id="575" name="Google Shape;575;p89"/>
          <p:cNvSpPr txBox="1"/>
          <p:nvPr/>
        </p:nvSpPr>
        <p:spPr>
          <a:xfrm>
            <a:off x="4527575" y="19843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solidFill>
                  <a:schemeClr val="dk1"/>
                </a:solidFill>
                <a:highlight>
                  <a:srgbClr val="EAFF6A"/>
                </a:highlight>
                <a:latin typeface="DM Sans"/>
                <a:ea typeface="DM Sans"/>
                <a:cs typeface="DM Sans"/>
                <a:sym typeface="DM Sans"/>
              </a:rPr>
              <a:t>En general, su uso varía entre el costo, pero gran cantidad de herramientas, o algunas gratuitas y open source pero con límites.</a:t>
            </a:r>
            <a:endParaRPr sz="1350">
              <a:solidFill>
                <a:schemeClr val="dk1"/>
              </a:solidFill>
              <a:highlight>
                <a:srgbClr val="EAFF6A"/>
              </a:highlight>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6"/>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lt1"/>
                </a:solidFill>
                <a:latin typeface="DM Sans"/>
                <a:ea typeface="DM Sans"/>
                <a:cs typeface="DM Sans"/>
                <a:sym typeface="DM Sans"/>
              </a:rPr>
              <a:t>Analizar</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documentación</a:t>
            </a:r>
            <a:endParaRPr b="1" sz="4000">
              <a:solidFill>
                <a:srgbClr val="EAFF6A"/>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9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Test management tools</a:t>
            </a:r>
            <a:endParaRPr b="1" sz="4000">
              <a:solidFill>
                <a:schemeClr val="dk1"/>
              </a:solidFill>
              <a:latin typeface="DM Sans"/>
              <a:ea typeface="DM Sans"/>
              <a:cs typeface="DM Sans"/>
              <a:sym typeface="DM Sans"/>
            </a:endParaRPr>
          </a:p>
        </p:txBody>
      </p:sp>
      <p:sp>
        <p:nvSpPr>
          <p:cNvPr id="581" name="Google Shape;581;p90"/>
          <p:cNvSpPr txBox="1"/>
          <p:nvPr/>
        </p:nvSpPr>
        <p:spPr>
          <a:xfrm>
            <a:off x="473350" y="1984375"/>
            <a:ext cx="65172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solidFill>
                  <a:schemeClr val="dk1"/>
                </a:solidFill>
                <a:latin typeface="DM Sans"/>
                <a:ea typeface="DM Sans"/>
                <a:cs typeface="DM Sans"/>
                <a:sym typeface="DM Sans"/>
              </a:rPr>
              <a:t>Destacamos algunas de las herramientas más usadas:</a:t>
            </a:r>
            <a:br>
              <a:rPr lang="en-GB" sz="1350">
                <a:solidFill>
                  <a:schemeClr val="dk1"/>
                </a:solidFill>
                <a:latin typeface="DM Sans"/>
                <a:ea typeface="DM Sans"/>
                <a:cs typeface="DM Sans"/>
                <a:sym typeface="DM Sans"/>
              </a:rPr>
            </a:b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u="sng">
                <a:solidFill>
                  <a:schemeClr val="accent5"/>
                </a:solidFill>
                <a:latin typeface="DM Sans"/>
                <a:ea typeface="DM Sans"/>
                <a:cs typeface="DM Sans"/>
                <a:sym typeface="DM Sans"/>
                <a:hlinkClick r:id="rId3">
                  <a:extLst>
                    <a:ext uri="{A12FA001-AC4F-418D-AE19-62706E023703}">
                      <ahyp:hlinkClr val="tx"/>
                    </a:ext>
                  </a:extLst>
                </a:hlinkClick>
              </a:rPr>
              <a:t>Testlink</a:t>
            </a:r>
            <a:endParaRPr sz="1350" u="sng">
              <a:solidFill>
                <a:schemeClr val="accent5"/>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u="sng">
                <a:solidFill>
                  <a:schemeClr val="accent5"/>
                </a:solidFill>
                <a:latin typeface="DM Sans"/>
                <a:ea typeface="DM Sans"/>
                <a:cs typeface="DM Sans"/>
                <a:sym typeface="DM Sans"/>
                <a:hlinkClick r:id="rId4">
                  <a:extLst>
                    <a:ext uri="{A12FA001-AC4F-418D-AE19-62706E023703}">
                      <ahyp:hlinkClr val="tx"/>
                    </a:ext>
                  </a:extLst>
                </a:hlinkClick>
              </a:rPr>
              <a:t>Zephyr by Smartbear</a:t>
            </a:r>
            <a:endParaRPr sz="1350" u="sng">
              <a:solidFill>
                <a:schemeClr val="accent5"/>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u="sng">
                <a:solidFill>
                  <a:schemeClr val="accent5"/>
                </a:solidFill>
                <a:latin typeface="DM Sans"/>
                <a:ea typeface="DM Sans"/>
                <a:cs typeface="DM Sans"/>
                <a:sym typeface="DM Sans"/>
                <a:hlinkClick r:id="rId5">
                  <a:extLst>
                    <a:ext uri="{A12FA001-AC4F-418D-AE19-62706E023703}">
                      <ahyp:hlinkClr val="tx"/>
                    </a:ext>
                  </a:extLst>
                </a:hlinkClick>
              </a:rPr>
              <a:t>TestRail by IDERA</a:t>
            </a:r>
            <a:endParaRPr sz="1350" u="sng">
              <a:solidFill>
                <a:schemeClr val="accent5"/>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u="sng">
                <a:solidFill>
                  <a:schemeClr val="accent5"/>
                </a:solidFill>
                <a:latin typeface="DM Sans"/>
                <a:ea typeface="DM Sans"/>
                <a:cs typeface="DM Sans"/>
                <a:sym typeface="DM Sans"/>
                <a:hlinkClick r:id="rId6">
                  <a:extLst>
                    <a:ext uri="{A12FA001-AC4F-418D-AE19-62706E023703}">
                      <ahyp:hlinkClr val="tx"/>
                    </a:ext>
                  </a:extLst>
                </a:hlinkClick>
              </a:rPr>
              <a:t>SpiraTest by Inflectra</a:t>
            </a:r>
            <a:endParaRPr sz="1350">
              <a:solidFill>
                <a:schemeClr val="dk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pic>
        <p:nvPicPr>
          <p:cNvPr id="586" name="Google Shape;586;p91"/>
          <p:cNvPicPr preferRelativeResize="0"/>
          <p:nvPr/>
        </p:nvPicPr>
        <p:blipFill rotWithShape="1">
          <a:blip r:embed="rId3">
            <a:alphaModFix/>
          </a:blip>
          <a:srcRect b="0" l="0" r="0" t="0"/>
          <a:stretch/>
        </p:blipFill>
        <p:spPr>
          <a:xfrm>
            <a:off x="8006700" y="4712075"/>
            <a:ext cx="1186526" cy="330675"/>
          </a:xfrm>
          <a:prstGeom prst="rect">
            <a:avLst/>
          </a:prstGeom>
          <a:noFill/>
          <a:ln>
            <a:noFill/>
          </a:ln>
        </p:spPr>
      </p:pic>
      <p:sp>
        <p:nvSpPr>
          <p:cNvPr id="587" name="Google Shape;587;p91"/>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000000"/>
                </a:solidFill>
                <a:latin typeface="DM Sans"/>
                <a:ea typeface="DM Sans"/>
                <a:cs typeface="DM Sans"/>
                <a:sym typeface="DM Sans"/>
              </a:rPr>
              <a:t>CLASE N°</a:t>
            </a:r>
            <a:r>
              <a:rPr lang="en-GB" sz="1600">
                <a:latin typeface="DM Sans"/>
                <a:ea typeface="DM Sans"/>
                <a:cs typeface="DM Sans"/>
                <a:sym typeface="DM Sans"/>
              </a:rPr>
              <a:t>7</a:t>
            </a:r>
            <a:endParaRPr>
              <a:latin typeface="DM Sans"/>
              <a:ea typeface="DM Sans"/>
              <a:cs typeface="DM Sans"/>
              <a:sym typeface="DM Sans"/>
            </a:endParaRPr>
          </a:p>
        </p:txBody>
      </p:sp>
      <p:sp>
        <p:nvSpPr>
          <p:cNvPr id="588" name="Google Shape;588;p91"/>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rgbClr val="000000"/>
                </a:solidFill>
                <a:latin typeface="DM Sans"/>
                <a:ea typeface="DM Sans"/>
                <a:cs typeface="DM Sans"/>
                <a:sym typeface="DM Sans"/>
              </a:rPr>
              <a:t>Glosario</a:t>
            </a:r>
            <a:endParaRPr b="1" sz="4000">
              <a:solidFill>
                <a:srgbClr val="000000"/>
              </a:solidFill>
              <a:latin typeface="DM Sans"/>
              <a:ea typeface="DM Sans"/>
              <a:cs typeface="DM Sans"/>
              <a:sym typeface="DM Sans"/>
            </a:endParaRPr>
          </a:p>
        </p:txBody>
      </p:sp>
      <p:sp>
        <p:nvSpPr>
          <p:cNvPr id="589" name="Google Shape;589;p91"/>
          <p:cNvSpPr txBox="1"/>
          <p:nvPr/>
        </p:nvSpPr>
        <p:spPr>
          <a:xfrm>
            <a:off x="378525" y="1470725"/>
            <a:ext cx="4021200" cy="34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2000"/>
              <a:buFont typeface="Arial"/>
              <a:buNone/>
            </a:pPr>
            <a:r>
              <a:rPr b="1" lang="en-GB" sz="1350">
                <a:highlight>
                  <a:srgbClr val="EAFF6A"/>
                </a:highlight>
                <a:latin typeface="DM Sans"/>
                <a:ea typeface="DM Sans"/>
                <a:cs typeface="DM Sans"/>
                <a:sym typeface="DM Sans"/>
              </a:rPr>
              <a:t>Product Owner</a:t>
            </a:r>
            <a:r>
              <a:rPr b="1" lang="en-GB" sz="1350">
                <a:solidFill>
                  <a:srgbClr val="000000"/>
                </a:solidFill>
                <a:latin typeface="DM Sans"/>
                <a:ea typeface="DM Sans"/>
                <a:cs typeface="DM Sans"/>
                <a:sym typeface="DM Sans"/>
              </a:rPr>
              <a:t>:</a:t>
            </a:r>
            <a:r>
              <a:rPr lang="en-GB" sz="1350">
                <a:solidFill>
                  <a:srgbClr val="000000"/>
                </a:solidFill>
                <a:latin typeface="DM Sans"/>
                <a:ea typeface="DM Sans"/>
                <a:cs typeface="DM Sans"/>
                <a:sym typeface="DM Sans"/>
              </a:rPr>
              <a:t> </a:t>
            </a:r>
            <a:r>
              <a:rPr lang="en-GB" sz="1350">
                <a:latin typeface="DM Sans"/>
                <a:ea typeface="DM Sans"/>
                <a:cs typeface="DM Sans"/>
                <a:sym typeface="DM Sans"/>
              </a:rPr>
              <a:t>Dueño de Producto. Rol de Scrum. Responsable de maximizar el valor del producto y el trabajo del Equipo de Desarrollo. </a:t>
            </a:r>
            <a:endParaRPr sz="1200">
              <a:solidFill>
                <a:schemeClr val="dk1"/>
              </a:solidFill>
              <a:latin typeface="Calibri"/>
              <a:ea typeface="Calibri"/>
              <a:cs typeface="Calibri"/>
              <a:sym typeface="Calibri"/>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rPr b="1" lang="en-GB" sz="1350">
                <a:highlight>
                  <a:srgbClr val="EAFF6A"/>
                </a:highlight>
                <a:latin typeface="DM Sans"/>
                <a:ea typeface="DM Sans"/>
                <a:cs typeface="DM Sans"/>
                <a:sym typeface="DM Sans"/>
              </a:rPr>
              <a:t>Gherkin</a:t>
            </a:r>
            <a:r>
              <a:rPr b="1" lang="en-GB" sz="1350">
                <a:solidFill>
                  <a:srgbClr val="000000"/>
                </a:solidFill>
                <a:latin typeface="DM Sans"/>
                <a:ea typeface="DM Sans"/>
                <a:cs typeface="DM Sans"/>
                <a:sym typeface="DM Sans"/>
              </a:rPr>
              <a:t>:</a:t>
            </a:r>
            <a:r>
              <a:rPr lang="en-GB" sz="1350">
                <a:latin typeface="DM Sans"/>
                <a:ea typeface="DM Sans"/>
                <a:cs typeface="DM Sans"/>
                <a:sym typeface="DM Sans"/>
              </a:rPr>
              <a:t> es un lenguaje diseñado para resolver un problema muy específico. Este problema se basa en la comunicación entre los perfiles de negocio y los perfiles técnicos a la hora de trabajar bajo un enfoque BDD.</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rPr b="1" lang="en-GB" sz="1350">
                <a:highlight>
                  <a:srgbClr val="EAFF6A"/>
                </a:highlight>
                <a:latin typeface="DM Sans"/>
                <a:ea typeface="DM Sans"/>
                <a:cs typeface="DM Sans"/>
                <a:sym typeface="DM Sans"/>
              </a:rPr>
              <a:t>Requerimientos Funcionales</a:t>
            </a:r>
            <a:r>
              <a:rPr b="1" lang="en-GB" sz="1350">
                <a:solidFill>
                  <a:srgbClr val="000000"/>
                </a:solidFill>
                <a:latin typeface="DM Sans"/>
                <a:ea typeface="DM Sans"/>
                <a:cs typeface="DM Sans"/>
                <a:sym typeface="DM Sans"/>
              </a:rPr>
              <a:t>: </a:t>
            </a:r>
            <a:r>
              <a:rPr lang="en-GB" sz="1350">
                <a:latin typeface="DM Sans"/>
                <a:ea typeface="DM Sans"/>
                <a:cs typeface="DM Sans"/>
                <a:sym typeface="DM Sans"/>
              </a:rPr>
              <a:t>descripciones generales de partes de un sistema</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p:txBody>
      </p:sp>
      <p:sp>
        <p:nvSpPr>
          <p:cNvPr id="590" name="Google Shape;590;p91"/>
          <p:cNvSpPr txBox="1"/>
          <p:nvPr/>
        </p:nvSpPr>
        <p:spPr>
          <a:xfrm>
            <a:off x="4460650" y="899375"/>
            <a:ext cx="3834600" cy="493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2000"/>
              <a:buFont typeface="Arial"/>
              <a:buNone/>
            </a:pPr>
            <a:r>
              <a:rPr b="1" lang="en-GB" sz="1350">
                <a:highlight>
                  <a:schemeClr val="accent6"/>
                </a:highlight>
                <a:latin typeface="DM Sans"/>
                <a:ea typeface="DM Sans"/>
                <a:cs typeface="DM Sans"/>
                <a:sym typeface="DM Sans"/>
              </a:rPr>
              <a:t>Historias de Usuario/User Story:</a:t>
            </a:r>
            <a:r>
              <a:rPr lang="en-GB" sz="1350">
                <a:highlight>
                  <a:schemeClr val="accent6"/>
                </a:highlight>
                <a:latin typeface="DM Sans"/>
                <a:ea typeface="DM Sans"/>
                <a:cs typeface="DM Sans"/>
                <a:sym typeface="DM Sans"/>
              </a:rPr>
              <a:t> </a:t>
            </a:r>
            <a:r>
              <a:rPr lang="en-GB" sz="1350">
                <a:latin typeface="DM Sans"/>
                <a:ea typeface="DM Sans"/>
                <a:cs typeface="DM Sans"/>
                <a:sym typeface="DM Sans"/>
              </a:rPr>
              <a:t>las historias de usuario, son pequeñas descripciones de los requerimientos de un cliente.</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rPr b="1" lang="en-GB" sz="1350">
                <a:highlight>
                  <a:schemeClr val="accent6"/>
                </a:highlight>
                <a:latin typeface="DM Sans"/>
                <a:ea typeface="DM Sans"/>
                <a:cs typeface="DM Sans"/>
                <a:sym typeface="DM Sans"/>
              </a:rPr>
              <a:t>Casos de Prueba</a:t>
            </a:r>
            <a:r>
              <a:rPr lang="en-GB" sz="1350">
                <a:latin typeface="DM Sans"/>
                <a:ea typeface="DM Sans"/>
                <a:cs typeface="DM Sans"/>
                <a:sym typeface="DM Sans"/>
              </a:rPr>
              <a:t>: </a:t>
            </a:r>
            <a:r>
              <a:rPr lang="en-GB" sz="1350">
                <a:latin typeface="DM Sans"/>
                <a:ea typeface="DM Sans"/>
                <a:cs typeface="DM Sans"/>
                <a:sym typeface="DM Sans"/>
              </a:rPr>
              <a:t>Set de condiciones o variables bajo las cuales un tester determina si el software funciona correctamente o no.</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rPr b="1" lang="en-GB" sz="1350">
                <a:highlight>
                  <a:schemeClr val="accent6"/>
                </a:highlight>
                <a:latin typeface="DM Sans"/>
                <a:ea typeface="DM Sans"/>
                <a:cs typeface="DM Sans"/>
                <a:sym typeface="DM Sans"/>
              </a:rPr>
              <a:t>Casos de Prueba Positivos:</a:t>
            </a:r>
            <a:r>
              <a:rPr lang="en-GB" sz="1350">
                <a:latin typeface="DM Sans"/>
                <a:ea typeface="DM Sans"/>
                <a:cs typeface="DM Sans"/>
                <a:sym typeface="DM Sans"/>
              </a:rPr>
              <a:t> La prueba positiva implica ejecutar un escenario de prueba con solo datos correctos y válidos. </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rPr b="1" lang="en-GB" sz="1350">
                <a:highlight>
                  <a:schemeClr val="accent6"/>
                </a:highlight>
                <a:latin typeface="DM Sans"/>
                <a:ea typeface="DM Sans"/>
                <a:cs typeface="DM Sans"/>
                <a:sym typeface="DM Sans"/>
              </a:rPr>
              <a:t>Casos de Prueba Negativos: </a:t>
            </a:r>
            <a:r>
              <a:rPr lang="en-GB" sz="1350">
                <a:solidFill>
                  <a:schemeClr val="dk1"/>
                </a:solidFill>
                <a:latin typeface="DM Sans"/>
                <a:ea typeface="DM Sans"/>
                <a:cs typeface="DM Sans"/>
                <a:sym typeface="DM Sans"/>
              </a:rPr>
              <a:t> La prueba negativa implica ejecutar un escenario de prueba con solo datos incorrectos, no válidos y nulos.</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sp>
        <p:nvSpPr>
          <p:cNvPr id="595" name="Google Shape;595;p9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3"/>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n-GB"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601" name="Google Shape;601;p93"/>
          <p:cNvGrpSpPr/>
          <p:nvPr/>
        </p:nvGrpSpPr>
        <p:grpSpPr>
          <a:xfrm>
            <a:off x="4202550" y="994173"/>
            <a:ext cx="738900" cy="738900"/>
            <a:chOff x="4202550" y="994173"/>
            <a:chExt cx="738900" cy="738900"/>
          </a:xfrm>
        </p:grpSpPr>
        <p:sp>
          <p:nvSpPr>
            <p:cNvPr id="602" name="Google Shape;602;p93"/>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03" name="Google Shape;603;p93"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94"/>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609" name="Google Shape;609;p94"/>
          <p:cNvGrpSpPr/>
          <p:nvPr/>
        </p:nvGrpSpPr>
        <p:grpSpPr>
          <a:xfrm>
            <a:off x="457358" y="468285"/>
            <a:ext cx="431074" cy="431074"/>
            <a:chOff x="4202550" y="994173"/>
            <a:chExt cx="738900" cy="738900"/>
          </a:xfrm>
        </p:grpSpPr>
        <p:sp>
          <p:nvSpPr>
            <p:cNvPr id="610" name="Google Shape;610;p94"/>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11" name="Google Shape;611;p94"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612" name="Google Shape;612;p94"/>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613" name="Google Shape;613;p94"/>
          <p:cNvSpPr txBox="1"/>
          <p:nvPr/>
        </p:nvSpPr>
        <p:spPr>
          <a:xfrm>
            <a:off x="559000" y="4675925"/>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1100">
                <a:solidFill>
                  <a:srgbClr val="999999"/>
                </a:solidFill>
                <a:latin typeface="DM Sans"/>
                <a:ea typeface="DM Sans"/>
                <a:cs typeface="DM Sans"/>
                <a:sym typeface="DM Sans"/>
              </a:rPr>
              <a:t>Disponible en nuestro repositorio.</a:t>
            </a:r>
            <a:endParaRPr i="1" sz="1100" u="sng">
              <a:solidFill>
                <a:srgbClr val="83AEFB"/>
              </a:solidFill>
              <a:latin typeface="DM Sans"/>
              <a:ea typeface="DM Sans"/>
              <a:cs typeface="DM Sans"/>
              <a:sym typeface="DM Sans"/>
            </a:endParaRPr>
          </a:p>
        </p:txBody>
      </p:sp>
      <p:sp>
        <p:nvSpPr>
          <p:cNvPr id="614" name="Google Shape;614;p94"/>
          <p:cNvSpPr txBox="1"/>
          <p:nvPr/>
        </p:nvSpPr>
        <p:spPr>
          <a:xfrm>
            <a:off x="457350" y="1725800"/>
            <a:ext cx="6820200" cy="6771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F89D2"/>
              </a:buClr>
              <a:buSzPts val="1350"/>
              <a:buFont typeface="Helvetica Neue"/>
              <a:buChar char="✓"/>
            </a:pPr>
            <a:r>
              <a:rPr lang="en-GB" sz="1350" u="sng">
                <a:solidFill>
                  <a:srgbClr val="83AEFB"/>
                </a:solidFill>
                <a:latin typeface="DM Sans"/>
                <a:ea typeface="DM Sans"/>
                <a:cs typeface="DM Sans"/>
                <a:sym typeface="DM Sans"/>
                <a:hlinkClick r:id="rId4">
                  <a:extLst>
                    <a:ext uri="{A12FA001-AC4F-418D-AE19-62706E023703}">
                      <ahyp:hlinkClr val="tx"/>
                    </a:ext>
                  </a:extLst>
                </a:hlinkClick>
              </a:rPr>
              <a:t>Cómo Crear un Plan Pruebas de Software</a:t>
            </a:r>
            <a:r>
              <a:rPr lang="en-GB" sz="1600">
                <a:solidFill>
                  <a:schemeClr val="dk1"/>
                </a:solidFill>
                <a:latin typeface="Helvetica Neue Light"/>
                <a:ea typeface="Helvetica Neue Light"/>
                <a:cs typeface="Helvetica Neue Light"/>
                <a:sym typeface="Helvetica Neue Light"/>
              </a:rPr>
              <a:t> </a:t>
            </a:r>
            <a:r>
              <a:rPr b="1" lang="en-GB" sz="1350">
                <a:solidFill>
                  <a:srgbClr val="999999"/>
                </a:solidFill>
                <a:latin typeface="DM Sans"/>
                <a:ea typeface="DM Sans"/>
                <a:cs typeface="DM Sans"/>
                <a:sym typeface="DM Sans"/>
              </a:rPr>
              <a:t>| Quality-Stream</a:t>
            </a:r>
            <a:endParaRPr sz="1800">
              <a:solidFill>
                <a:schemeClr val="dk1"/>
              </a:solidFill>
              <a:latin typeface="Helvetica Neue Light"/>
              <a:ea typeface="Helvetica Neue Light"/>
              <a:cs typeface="Helvetica Neue Light"/>
              <a:sym typeface="Helvetica Neue Light"/>
            </a:endParaRPr>
          </a:p>
          <a:p>
            <a:pPr indent="-314325" lvl="0" marL="457200" rtl="0" algn="l">
              <a:lnSpc>
                <a:spcPct val="100000"/>
              </a:lnSpc>
              <a:spcBef>
                <a:spcPts val="0"/>
              </a:spcBef>
              <a:spcAft>
                <a:spcPts val="0"/>
              </a:spcAft>
              <a:buClr>
                <a:srgbClr val="EF89D2"/>
              </a:buClr>
              <a:buSzPts val="1350"/>
              <a:buFont typeface="Arial"/>
              <a:buChar char="✓"/>
            </a:pPr>
            <a:r>
              <a:rPr lang="en-GB" sz="1350" u="sng">
                <a:solidFill>
                  <a:srgbClr val="83AEFB"/>
                </a:solidFill>
                <a:latin typeface="DM Sans"/>
                <a:ea typeface="DM Sans"/>
                <a:cs typeface="DM Sans"/>
                <a:sym typeface="DM Sans"/>
                <a:hlinkClick r:id="rId5">
                  <a:extLst>
                    <a:ext uri="{A12FA001-AC4F-418D-AE19-62706E023703}">
                      <ahyp:hlinkClr val="tx"/>
                    </a:ext>
                  </a:extLst>
                </a:hlinkClick>
              </a:rPr>
              <a:t>How to Choose a Test Management Tool</a:t>
            </a:r>
            <a:r>
              <a:rPr lang="en-GB" sz="1600">
                <a:solidFill>
                  <a:schemeClr val="dk1"/>
                </a:solidFill>
                <a:latin typeface="Helvetica Neue Light"/>
                <a:ea typeface="Helvetica Neue Light"/>
                <a:cs typeface="Helvetica Neue Light"/>
                <a:sym typeface="Helvetica Neue Light"/>
              </a:rPr>
              <a:t> </a:t>
            </a:r>
            <a:r>
              <a:rPr b="1" lang="en-GB" sz="1350">
                <a:solidFill>
                  <a:srgbClr val="999999"/>
                </a:solidFill>
                <a:latin typeface="DM Sans"/>
                <a:ea typeface="DM Sans"/>
                <a:cs typeface="DM Sans"/>
                <a:sym typeface="DM Sans"/>
              </a:rPr>
              <a:t>| inflectra</a:t>
            </a:r>
            <a:endParaRPr sz="1350">
              <a:solidFill>
                <a:srgbClr val="999999"/>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95"/>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4000">
                <a:solidFill>
                  <a:srgbClr val="FFFFFF"/>
                </a:solidFill>
                <a:latin typeface="DM Sans"/>
                <a:ea typeface="DM Sans"/>
                <a:cs typeface="DM Sans"/>
                <a:sym typeface="DM Sans"/>
              </a:rPr>
              <a:t>Muchas gracias</a:t>
            </a:r>
            <a:r>
              <a:rPr b="1" lang="en-GB"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9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sz="4000">
                <a:solidFill>
                  <a:srgbClr val="EAFF6A"/>
                </a:solidFill>
                <a:latin typeface="Helvetica Neue"/>
                <a:ea typeface="Helvetica Neue"/>
                <a:cs typeface="Helvetica Neue"/>
                <a:sym typeface="Helvetica Neue"/>
              </a:rPr>
              <a:t>Resumen</a:t>
            </a:r>
            <a:r>
              <a:rPr b="1" lang="en-GB" sz="4000">
                <a:solidFill>
                  <a:srgbClr val="DEFC52"/>
                </a:solidFill>
                <a:latin typeface="Helvetica Neue"/>
                <a:ea typeface="Helvetica Neue"/>
                <a:cs typeface="Helvetica Neue"/>
                <a:sym typeface="Helvetica Neue"/>
              </a:rPr>
              <a:t> </a:t>
            </a:r>
            <a:endParaRPr b="1" sz="4000">
              <a:solidFill>
                <a:srgbClr val="DEFC52"/>
              </a:solidFill>
              <a:latin typeface="Helvetica Neue"/>
              <a:ea typeface="Helvetica Neue"/>
              <a:cs typeface="Helvetica Neue"/>
              <a:sym typeface="Helvetica Neue"/>
            </a:endParaRPr>
          </a:p>
          <a:p>
            <a:pPr indent="0" lvl="0" marL="0" rtl="0" algn="ctr">
              <a:lnSpc>
                <a:spcPct val="100000"/>
              </a:lnSpc>
              <a:spcBef>
                <a:spcPts val="0"/>
              </a:spcBef>
              <a:spcAft>
                <a:spcPts val="0"/>
              </a:spcAft>
              <a:buNone/>
            </a:pPr>
            <a:r>
              <a:rPr b="1" lang="en-GB" sz="4000">
                <a:solidFill>
                  <a:schemeClr val="lt1"/>
                </a:solidFill>
                <a:latin typeface="Helvetica Neue"/>
                <a:ea typeface="Helvetica Neue"/>
                <a:cs typeface="Helvetica Neue"/>
                <a:sym typeface="Helvetica Neue"/>
              </a:rPr>
              <a:t>de la clase hoy</a:t>
            </a:r>
            <a:endParaRPr sz="4000">
              <a:solidFill>
                <a:schemeClr val="lt1"/>
              </a:solidFill>
              <a:latin typeface="Helvetica Neue Light"/>
              <a:ea typeface="Helvetica Neue Light"/>
              <a:cs typeface="Helvetica Neue Light"/>
              <a:sym typeface="Helvetica Neue Light"/>
            </a:endParaRPr>
          </a:p>
        </p:txBody>
      </p:sp>
      <p:sp>
        <p:nvSpPr>
          <p:cNvPr id="625" name="Google Shape;625;p96"/>
          <p:cNvSpPr txBox="1"/>
          <p:nvPr/>
        </p:nvSpPr>
        <p:spPr>
          <a:xfrm>
            <a:off x="2109143" y="2502363"/>
            <a:ext cx="4925700" cy="870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0FF00"/>
              </a:buClr>
              <a:buSzPts val="1350"/>
              <a:buFont typeface="Helvetica Neue"/>
              <a:buChar char="✓"/>
            </a:pPr>
            <a:r>
              <a:rPr lang="en-GB" sz="1350">
                <a:solidFill>
                  <a:schemeClr val="lt1"/>
                </a:solidFill>
                <a:latin typeface="DM Sans"/>
                <a:ea typeface="DM Sans"/>
                <a:cs typeface="DM Sans"/>
                <a:sym typeface="DM Sans"/>
              </a:rPr>
              <a:t>Analizar documentos</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0FF00"/>
              </a:buClr>
              <a:buSzPts val="1350"/>
              <a:buFont typeface="Helvetica Neue"/>
              <a:buChar char="✓"/>
            </a:pPr>
            <a:r>
              <a:rPr lang="en-GB" sz="1350">
                <a:solidFill>
                  <a:schemeClr val="lt1"/>
                </a:solidFill>
                <a:latin typeface="DM Sans"/>
                <a:ea typeface="DM Sans"/>
                <a:cs typeface="DM Sans"/>
                <a:sym typeface="DM Sans"/>
              </a:rPr>
              <a:t>Armar un plan de pruebas</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0FF00"/>
              </a:buClr>
              <a:buSzPts val="1350"/>
              <a:buFont typeface="Helvetica Neue"/>
              <a:buChar char="✓"/>
            </a:pPr>
            <a:r>
              <a:rPr lang="en-GB" sz="1350">
                <a:solidFill>
                  <a:schemeClr val="lt1"/>
                </a:solidFill>
                <a:latin typeface="DM Sans"/>
                <a:ea typeface="DM Sans"/>
                <a:cs typeface="DM Sans"/>
                <a:sym typeface="DM Sans"/>
              </a:rPr>
              <a:t>Armar los casos de pruebas</a:t>
            </a:r>
            <a:endParaRPr sz="1350">
              <a:solidFill>
                <a:schemeClr val="lt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97"/>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800">
                <a:solidFill>
                  <a:schemeClr val="dk1"/>
                </a:solidFill>
                <a:latin typeface="DM Sans"/>
                <a:ea typeface="DM Sans"/>
                <a:cs typeface="DM Sans"/>
                <a:sym typeface="DM Sans"/>
              </a:rPr>
              <a:t>Y recuerden…</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4" name="Shape 634"/>
        <p:cNvGrpSpPr/>
        <p:nvPr/>
      </p:nvGrpSpPr>
      <p:grpSpPr>
        <a:xfrm>
          <a:off x="0" y="0"/>
          <a:ext cx="0" cy="0"/>
          <a:chOff x="0" y="0"/>
          <a:chExt cx="0" cy="0"/>
        </a:xfrm>
      </p:grpSpPr>
      <p:pic>
        <p:nvPicPr>
          <p:cNvPr id="635" name="Google Shape;635;p98"/>
          <p:cNvPicPr preferRelativeResize="0"/>
          <p:nvPr/>
        </p:nvPicPr>
        <p:blipFill rotWithShape="1">
          <a:blip r:embed="rId3">
            <a:alphaModFix/>
          </a:blip>
          <a:srcRect b="0" l="0" r="0" t="0"/>
          <a:stretch/>
        </p:blipFill>
        <p:spPr>
          <a:xfrm>
            <a:off x="1863599" y="656424"/>
            <a:ext cx="5408750" cy="38917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sp>
        <p:nvSpPr>
          <p:cNvPr id="640" name="Google Shape;640;p9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Opina y valora</a:t>
            </a:r>
            <a:r>
              <a:rPr b="1" lang="en-GB"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n-GB"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Introducción</a:t>
            </a:r>
            <a:endParaRPr b="1" sz="4000">
              <a:solidFill>
                <a:schemeClr val="dk1"/>
              </a:solidFill>
              <a:latin typeface="DM Sans"/>
              <a:ea typeface="DM Sans"/>
              <a:cs typeface="DM Sans"/>
              <a:sym typeface="DM Sans"/>
            </a:endParaRPr>
          </a:p>
        </p:txBody>
      </p:sp>
      <p:sp>
        <p:nvSpPr>
          <p:cNvPr id="174" name="Google Shape;174;p37"/>
          <p:cNvSpPr txBox="1"/>
          <p:nvPr/>
        </p:nvSpPr>
        <p:spPr>
          <a:xfrm>
            <a:off x="473350" y="1908175"/>
            <a:ext cx="55164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El primer paso para realizar cualquier tipo de testing es hacer las pruebas estáticas. Ahí es cuando comenzamos...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pic>
        <p:nvPicPr>
          <p:cNvPr id="645" name="Google Shape;645;p100"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Tipos de documentos</a:t>
            </a:r>
            <a:endParaRPr b="1" sz="4000">
              <a:solidFill>
                <a:schemeClr val="dk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39"/>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Tipos de documentos</a:t>
            </a:r>
            <a:endParaRPr b="1" sz="4000">
              <a:solidFill>
                <a:schemeClr val="dk1"/>
              </a:solidFill>
              <a:latin typeface="DM Sans"/>
              <a:ea typeface="DM Sans"/>
              <a:cs typeface="DM Sans"/>
              <a:sym typeface="DM Sans"/>
            </a:endParaRPr>
          </a:p>
        </p:txBody>
      </p:sp>
      <p:sp>
        <p:nvSpPr>
          <p:cNvPr id="185" name="Google Shape;185;p39"/>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Existen muchos tipos de documentación para trabajar. Aquí  veremos los más importantes y reconoceremos que algunos de estos documentos son enteramente nuestra responsabilidad y otros nos son entregados por otras áreas que los crean.</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pic>
        <p:nvPicPr>
          <p:cNvPr id="186" name="Google Shape;186;p39"/>
          <p:cNvPicPr preferRelativeResize="0"/>
          <p:nvPr/>
        </p:nvPicPr>
        <p:blipFill rotWithShape="1">
          <a:blip r:embed="rId3">
            <a:alphaModFix/>
          </a:blip>
          <a:srcRect b="0" l="0" r="0" t="0"/>
          <a:stretch/>
        </p:blipFill>
        <p:spPr>
          <a:xfrm>
            <a:off x="5927100" y="1382563"/>
            <a:ext cx="2183575" cy="2183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